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sldIdLst>
    <p:sldId id="256" r:id="rId2"/>
    <p:sldId id="257" r:id="rId3"/>
    <p:sldId id="258" r:id="rId4"/>
    <p:sldId id="264" r:id="rId5"/>
    <p:sldId id="265" r:id="rId6"/>
    <p:sldId id="259" r:id="rId7"/>
    <p:sldId id="260" r:id="rId8"/>
    <p:sldId id="261" r:id="rId9"/>
    <p:sldId id="263" r:id="rId10"/>
    <p:sldId id="262" r:id="rId11"/>
    <p:sldId id="268" r:id="rId12"/>
    <p:sldId id="266" r:id="rId13"/>
    <p:sldId id="26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4A0EE62-9127-43DC-90B2-B32C3F406ABF}" type="doc">
      <dgm:prSet loTypeId="urn:microsoft.com/office/officeart/2005/8/layout/vList2" loCatId="list" qsTypeId="urn:microsoft.com/office/officeart/2005/8/quickstyle/simple5" qsCatId="simple" csTypeId="urn:microsoft.com/office/officeart/2005/8/colors/accent2_4" csCatId="accent2"/>
      <dgm:spPr/>
      <dgm:t>
        <a:bodyPr/>
        <a:lstStyle/>
        <a:p>
          <a:endParaRPr lang="en-US"/>
        </a:p>
      </dgm:t>
    </dgm:pt>
    <dgm:pt modelId="{BEE9F0ED-9D8C-4244-B510-39BC43E85247}">
      <dgm:prSet/>
      <dgm:spPr/>
      <dgm:t>
        <a:bodyPr/>
        <a:lstStyle/>
        <a:p>
          <a:r>
            <a:rPr lang="en-US"/>
            <a:t>The major sustainability issues include environmental pollution, rapid population growth, utilization of land and water resources. (Beijing International, n.d.)		</a:t>
          </a:r>
        </a:p>
      </dgm:t>
    </dgm:pt>
    <dgm:pt modelId="{DF81964E-D829-458E-872B-6CC1B330491E}" type="parTrans" cxnId="{AC3CF638-C46A-4159-BD39-49AD0057E282}">
      <dgm:prSet/>
      <dgm:spPr/>
      <dgm:t>
        <a:bodyPr/>
        <a:lstStyle/>
        <a:p>
          <a:endParaRPr lang="en-US"/>
        </a:p>
      </dgm:t>
    </dgm:pt>
    <dgm:pt modelId="{E8A0E83A-5FDF-499D-9E56-4D4B6B343A5A}" type="sibTrans" cxnId="{AC3CF638-C46A-4159-BD39-49AD0057E282}">
      <dgm:prSet/>
      <dgm:spPr/>
      <dgm:t>
        <a:bodyPr/>
        <a:lstStyle/>
        <a:p>
          <a:endParaRPr lang="en-US"/>
        </a:p>
      </dgm:t>
    </dgm:pt>
    <dgm:pt modelId="{90B3E8E9-491A-4A8E-9FC9-61D9F5706720}">
      <dgm:prSet/>
      <dgm:spPr/>
      <dgm:t>
        <a:bodyPr/>
        <a:lstStyle/>
        <a:p>
          <a:r>
            <a:rPr lang="en-US"/>
            <a:t>Dealing with environmental pollution:</a:t>
          </a:r>
        </a:p>
      </dgm:t>
    </dgm:pt>
    <dgm:pt modelId="{EDFF306A-FAFB-4B37-972C-6A01586C37A7}" type="parTrans" cxnId="{193A66B1-0A3B-4388-A772-9D7D1DC025C8}">
      <dgm:prSet/>
      <dgm:spPr/>
      <dgm:t>
        <a:bodyPr/>
        <a:lstStyle/>
        <a:p>
          <a:endParaRPr lang="en-US"/>
        </a:p>
      </dgm:t>
    </dgm:pt>
    <dgm:pt modelId="{289CBFF7-D6C1-4961-9B3E-ED0CE80E7856}" type="sibTrans" cxnId="{193A66B1-0A3B-4388-A772-9D7D1DC025C8}">
      <dgm:prSet/>
      <dgm:spPr/>
      <dgm:t>
        <a:bodyPr/>
        <a:lstStyle/>
        <a:p>
          <a:endParaRPr lang="en-US"/>
        </a:p>
      </dgm:t>
    </dgm:pt>
    <dgm:pt modelId="{7B2EA83F-45BB-4BD2-8BF5-2C77108ABC1C}">
      <dgm:prSet/>
      <dgm:spPr/>
      <dgm:t>
        <a:bodyPr/>
        <a:lstStyle/>
        <a:p>
          <a:r>
            <a:rPr lang="en-US" dirty="0"/>
            <a:t>To reduce air pollution, Beijing will ban burning of raw coal, develop clean fuel vehicles and control dust pollution.</a:t>
          </a:r>
        </a:p>
      </dgm:t>
    </dgm:pt>
    <dgm:pt modelId="{0EFC89D0-C95F-4E57-8DBA-F97EC1DFA557}" type="parTrans" cxnId="{1F45336E-45CD-4EE8-BB50-03EAAF691E61}">
      <dgm:prSet/>
      <dgm:spPr/>
      <dgm:t>
        <a:bodyPr/>
        <a:lstStyle/>
        <a:p>
          <a:endParaRPr lang="en-US"/>
        </a:p>
      </dgm:t>
    </dgm:pt>
    <dgm:pt modelId="{42CD6268-8C49-4A40-98A6-1B2575E792E6}" type="sibTrans" cxnId="{1F45336E-45CD-4EE8-BB50-03EAAF691E61}">
      <dgm:prSet/>
      <dgm:spPr/>
      <dgm:t>
        <a:bodyPr/>
        <a:lstStyle/>
        <a:p>
          <a:endParaRPr lang="en-US"/>
        </a:p>
      </dgm:t>
    </dgm:pt>
    <dgm:pt modelId="{47B9510C-9BEE-453F-A131-20E7D8CDCDE9}">
      <dgm:prSet/>
      <dgm:spPr/>
      <dgm:t>
        <a:bodyPr/>
        <a:lstStyle/>
        <a:p>
          <a:r>
            <a:rPr lang="en-US"/>
            <a:t>Water pollution will be prevented by protection of both surface and underground water. Specific aims for this plan include prevent and treat pollution to water sources in rural areas, dredging and cleaning up Xiaolong, Lianhua and Liangshui rivers, Prevention and Treatment plan in the Haihe River Drainage Area, imposing  controls on amount of water pollutants, speeding up the construction of wastewater treatment systems in the city and renewal and renovation of old ditches and sewage drainage pipelines among others.</a:t>
          </a:r>
        </a:p>
      </dgm:t>
    </dgm:pt>
    <dgm:pt modelId="{388B4DF7-7F63-42CD-A35E-09E44FECBE17}" type="parTrans" cxnId="{532C8706-1B53-47EC-9921-6D0364211CBD}">
      <dgm:prSet/>
      <dgm:spPr/>
      <dgm:t>
        <a:bodyPr/>
        <a:lstStyle/>
        <a:p>
          <a:endParaRPr lang="en-US"/>
        </a:p>
      </dgm:t>
    </dgm:pt>
    <dgm:pt modelId="{A5E55FC3-E412-4D0B-8F3F-7DAF5579D8D4}" type="sibTrans" cxnId="{532C8706-1B53-47EC-9921-6D0364211CBD}">
      <dgm:prSet/>
      <dgm:spPr/>
      <dgm:t>
        <a:bodyPr/>
        <a:lstStyle/>
        <a:p>
          <a:endParaRPr lang="en-US"/>
        </a:p>
      </dgm:t>
    </dgm:pt>
    <dgm:pt modelId="{9CF20430-1C81-4CF4-AA30-C9EC580A67EF}">
      <dgm:prSet/>
      <dgm:spPr/>
      <dgm:t>
        <a:bodyPr/>
        <a:lstStyle/>
        <a:p>
          <a:r>
            <a:rPr lang="en-US"/>
            <a:t>The sustainability plan in terms of solid waste disposal includes reduction of garbage amounts, detoxification and reuse of garbage. (Beijing International, n.d.)</a:t>
          </a:r>
        </a:p>
      </dgm:t>
    </dgm:pt>
    <dgm:pt modelId="{C19E952B-D33B-4906-BD59-B38B28C424D5}" type="parTrans" cxnId="{B88B2EB1-7D00-4BD0-89AA-7B976F202C15}">
      <dgm:prSet/>
      <dgm:spPr/>
      <dgm:t>
        <a:bodyPr/>
        <a:lstStyle/>
        <a:p>
          <a:endParaRPr lang="en-US"/>
        </a:p>
      </dgm:t>
    </dgm:pt>
    <dgm:pt modelId="{6064D63F-E026-4D55-B5A7-78A656D0EBCF}" type="sibTrans" cxnId="{B88B2EB1-7D00-4BD0-89AA-7B976F202C15}">
      <dgm:prSet/>
      <dgm:spPr/>
      <dgm:t>
        <a:bodyPr/>
        <a:lstStyle/>
        <a:p>
          <a:endParaRPr lang="en-US"/>
        </a:p>
      </dgm:t>
    </dgm:pt>
    <dgm:pt modelId="{BEC466C4-C7DD-4AB0-804C-D8D4C0479FF5}" type="pres">
      <dgm:prSet presAssocID="{D4A0EE62-9127-43DC-90B2-B32C3F406ABF}" presName="linear" presStyleCnt="0">
        <dgm:presLayoutVars>
          <dgm:animLvl val="lvl"/>
          <dgm:resizeHandles val="exact"/>
        </dgm:presLayoutVars>
      </dgm:prSet>
      <dgm:spPr/>
    </dgm:pt>
    <dgm:pt modelId="{A2A8FD87-B059-4DF7-950E-171EE1D410F2}" type="pres">
      <dgm:prSet presAssocID="{BEE9F0ED-9D8C-4244-B510-39BC43E85247}" presName="parentText" presStyleLbl="node1" presStyleIdx="0" presStyleCnt="1">
        <dgm:presLayoutVars>
          <dgm:chMax val="0"/>
          <dgm:bulletEnabled val="1"/>
        </dgm:presLayoutVars>
      </dgm:prSet>
      <dgm:spPr/>
    </dgm:pt>
    <dgm:pt modelId="{70E4A57E-5147-41C6-A200-32CFF3427E5C}" type="pres">
      <dgm:prSet presAssocID="{BEE9F0ED-9D8C-4244-B510-39BC43E85247}" presName="childText" presStyleLbl="revTx" presStyleIdx="0" presStyleCnt="1">
        <dgm:presLayoutVars>
          <dgm:bulletEnabled val="1"/>
        </dgm:presLayoutVars>
      </dgm:prSet>
      <dgm:spPr/>
    </dgm:pt>
  </dgm:ptLst>
  <dgm:cxnLst>
    <dgm:cxn modelId="{532C8706-1B53-47EC-9921-6D0364211CBD}" srcId="{BEE9F0ED-9D8C-4244-B510-39BC43E85247}" destId="{47B9510C-9BEE-453F-A131-20E7D8CDCDE9}" srcOrd="2" destOrd="0" parTransId="{388B4DF7-7F63-42CD-A35E-09E44FECBE17}" sibTransId="{A5E55FC3-E412-4D0B-8F3F-7DAF5579D8D4}"/>
    <dgm:cxn modelId="{B4DB3E1E-3819-4E15-8308-39A04C275BCD}" type="presOf" srcId="{47B9510C-9BEE-453F-A131-20E7D8CDCDE9}" destId="{70E4A57E-5147-41C6-A200-32CFF3427E5C}" srcOrd="0" destOrd="2" presId="urn:microsoft.com/office/officeart/2005/8/layout/vList2"/>
    <dgm:cxn modelId="{1A45C832-0859-4F23-BC9C-97A20CA928AC}" type="presOf" srcId="{D4A0EE62-9127-43DC-90B2-B32C3F406ABF}" destId="{BEC466C4-C7DD-4AB0-804C-D8D4C0479FF5}" srcOrd="0" destOrd="0" presId="urn:microsoft.com/office/officeart/2005/8/layout/vList2"/>
    <dgm:cxn modelId="{AC3CF638-C46A-4159-BD39-49AD0057E282}" srcId="{D4A0EE62-9127-43DC-90B2-B32C3F406ABF}" destId="{BEE9F0ED-9D8C-4244-B510-39BC43E85247}" srcOrd="0" destOrd="0" parTransId="{DF81964E-D829-458E-872B-6CC1B330491E}" sibTransId="{E8A0E83A-5FDF-499D-9E56-4D4B6B343A5A}"/>
    <dgm:cxn modelId="{1F45336E-45CD-4EE8-BB50-03EAAF691E61}" srcId="{BEE9F0ED-9D8C-4244-B510-39BC43E85247}" destId="{7B2EA83F-45BB-4BD2-8BF5-2C77108ABC1C}" srcOrd="1" destOrd="0" parTransId="{0EFC89D0-C95F-4E57-8DBA-F97EC1DFA557}" sibTransId="{42CD6268-8C49-4A40-98A6-1B2575E792E6}"/>
    <dgm:cxn modelId="{4A130C55-401C-4180-95FE-53F4C9BAA18D}" type="presOf" srcId="{BEE9F0ED-9D8C-4244-B510-39BC43E85247}" destId="{A2A8FD87-B059-4DF7-950E-171EE1D410F2}" srcOrd="0" destOrd="0" presId="urn:microsoft.com/office/officeart/2005/8/layout/vList2"/>
    <dgm:cxn modelId="{EB3B497A-C7AD-4F20-8D8C-0244F3B7954D}" type="presOf" srcId="{90B3E8E9-491A-4A8E-9FC9-61D9F5706720}" destId="{70E4A57E-5147-41C6-A200-32CFF3427E5C}" srcOrd="0" destOrd="0" presId="urn:microsoft.com/office/officeart/2005/8/layout/vList2"/>
    <dgm:cxn modelId="{426484AF-7F99-490F-A37A-CE835EDA33D6}" type="presOf" srcId="{9CF20430-1C81-4CF4-AA30-C9EC580A67EF}" destId="{70E4A57E-5147-41C6-A200-32CFF3427E5C}" srcOrd="0" destOrd="3" presId="urn:microsoft.com/office/officeart/2005/8/layout/vList2"/>
    <dgm:cxn modelId="{B88B2EB1-7D00-4BD0-89AA-7B976F202C15}" srcId="{BEE9F0ED-9D8C-4244-B510-39BC43E85247}" destId="{9CF20430-1C81-4CF4-AA30-C9EC580A67EF}" srcOrd="3" destOrd="0" parTransId="{C19E952B-D33B-4906-BD59-B38B28C424D5}" sibTransId="{6064D63F-E026-4D55-B5A7-78A656D0EBCF}"/>
    <dgm:cxn modelId="{193A66B1-0A3B-4388-A772-9D7D1DC025C8}" srcId="{BEE9F0ED-9D8C-4244-B510-39BC43E85247}" destId="{90B3E8E9-491A-4A8E-9FC9-61D9F5706720}" srcOrd="0" destOrd="0" parTransId="{EDFF306A-FAFB-4B37-972C-6A01586C37A7}" sibTransId="{289CBFF7-D6C1-4961-9B3E-ED0CE80E7856}"/>
    <dgm:cxn modelId="{B67376BF-C98C-4AF8-8C07-4D85AC32C1AA}" type="presOf" srcId="{7B2EA83F-45BB-4BD2-8BF5-2C77108ABC1C}" destId="{70E4A57E-5147-41C6-A200-32CFF3427E5C}" srcOrd="0" destOrd="1" presId="urn:microsoft.com/office/officeart/2005/8/layout/vList2"/>
    <dgm:cxn modelId="{5D39E770-CE97-4645-A2D4-7B765478F737}" type="presParOf" srcId="{BEC466C4-C7DD-4AB0-804C-D8D4C0479FF5}" destId="{A2A8FD87-B059-4DF7-950E-171EE1D410F2}" srcOrd="0" destOrd="0" presId="urn:microsoft.com/office/officeart/2005/8/layout/vList2"/>
    <dgm:cxn modelId="{DCB6E8DE-4383-43AD-AC4B-C183972F1BDE}" type="presParOf" srcId="{BEC466C4-C7DD-4AB0-804C-D8D4C0479FF5}" destId="{70E4A57E-5147-41C6-A200-32CFF3427E5C}"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A8FD87-B059-4DF7-950E-171EE1D410F2}">
      <dsp:nvSpPr>
        <dsp:cNvPr id="0" name=""/>
        <dsp:cNvSpPr/>
      </dsp:nvSpPr>
      <dsp:spPr>
        <a:xfrm>
          <a:off x="0" y="88312"/>
          <a:ext cx="6269037" cy="1570140"/>
        </a:xfrm>
        <a:prstGeom prst="roundRect">
          <a:avLst/>
        </a:prstGeom>
        <a:gradFill rotWithShape="0">
          <a:gsLst>
            <a:gs pos="0">
              <a:schemeClr val="accent2">
                <a:shade val="50000"/>
                <a:hueOff val="0"/>
                <a:satOff val="0"/>
                <a:lumOff val="0"/>
                <a:alphaOff val="0"/>
                <a:satMod val="103000"/>
                <a:lumMod val="102000"/>
                <a:tint val="94000"/>
              </a:schemeClr>
            </a:gs>
            <a:gs pos="50000">
              <a:schemeClr val="accent2">
                <a:shade val="50000"/>
                <a:hueOff val="0"/>
                <a:satOff val="0"/>
                <a:lumOff val="0"/>
                <a:alphaOff val="0"/>
                <a:satMod val="110000"/>
                <a:lumMod val="100000"/>
                <a:shade val="100000"/>
              </a:schemeClr>
            </a:gs>
            <a:gs pos="100000">
              <a:schemeClr val="accent2">
                <a:shade val="5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The major sustainability issues include environmental pollution, rapid population growth, utilization of land and water resources. (Beijing International, n.d.)		</a:t>
          </a:r>
        </a:p>
      </dsp:txBody>
      <dsp:txXfrm>
        <a:off x="76648" y="164960"/>
        <a:ext cx="6115741" cy="1416844"/>
      </dsp:txXfrm>
    </dsp:sp>
    <dsp:sp modelId="{70E4A57E-5147-41C6-A200-32CFF3427E5C}">
      <dsp:nvSpPr>
        <dsp:cNvPr id="0" name=""/>
        <dsp:cNvSpPr/>
      </dsp:nvSpPr>
      <dsp:spPr>
        <a:xfrm>
          <a:off x="0" y="1658452"/>
          <a:ext cx="6269037" cy="3825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042"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US" sz="1700" kern="1200"/>
            <a:t>Dealing with environmental pollution:</a:t>
          </a:r>
        </a:p>
        <a:p>
          <a:pPr marL="171450" lvl="1" indent="-171450" algn="l" defTabSz="755650">
            <a:lnSpc>
              <a:spcPct val="90000"/>
            </a:lnSpc>
            <a:spcBef>
              <a:spcPct val="0"/>
            </a:spcBef>
            <a:spcAft>
              <a:spcPct val="20000"/>
            </a:spcAft>
            <a:buChar char="•"/>
          </a:pPr>
          <a:r>
            <a:rPr lang="en-US" sz="1700" kern="1200" dirty="0"/>
            <a:t>To reduce air pollution, Beijing will ban burning of raw coal, develop clean fuel vehicles and control dust pollution.</a:t>
          </a:r>
        </a:p>
        <a:p>
          <a:pPr marL="171450" lvl="1" indent="-171450" algn="l" defTabSz="755650">
            <a:lnSpc>
              <a:spcPct val="90000"/>
            </a:lnSpc>
            <a:spcBef>
              <a:spcPct val="0"/>
            </a:spcBef>
            <a:spcAft>
              <a:spcPct val="20000"/>
            </a:spcAft>
            <a:buChar char="•"/>
          </a:pPr>
          <a:r>
            <a:rPr lang="en-US" sz="1700" kern="1200"/>
            <a:t>Water pollution will be prevented by protection of both surface and underground water. Specific aims for this plan include prevent and treat pollution to water sources in rural areas, dredging and cleaning up Xiaolong, Lianhua and Liangshui rivers, Prevention and Treatment plan in the Haihe River Drainage Area, imposing  controls on amount of water pollutants, speeding up the construction of wastewater treatment systems in the city and renewal and renovation of old ditches and sewage drainage pipelines among others.</a:t>
          </a:r>
        </a:p>
        <a:p>
          <a:pPr marL="171450" lvl="1" indent="-171450" algn="l" defTabSz="755650">
            <a:lnSpc>
              <a:spcPct val="90000"/>
            </a:lnSpc>
            <a:spcBef>
              <a:spcPct val="0"/>
            </a:spcBef>
            <a:spcAft>
              <a:spcPct val="20000"/>
            </a:spcAft>
            <a:buChar char="•"/>
          </a:pPr>
          <a:r>
            <a:rPr lang="en-US" sz="1700" kern="1200"/>
            <a:t>The sustainability plan in terms of solid waste disposal includes reduction of garbage amounts, detoxification and reuse of garbage. (Beijing International, n.d.)</a:t>
          </a:r>
        </a:p>
      </dsp:txBody>
      <dsp:txXfrm>
        <a:off x="0" y="1658452"/>
        <a:ext cx="6269037" cy="382536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498D4-6816-4441-8595-97136AA39F9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74AE5FA-407C-427E-AFDB-ADDCA08EA1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5190CD5-D075-4788-BE0F-67BE552CB930}"/>
              </a:ext>
            </a:extLst>
          </p:cNvPr>
          <p:cNvSpPr>
            <a:spLocks noGrp="1"/>
          </p:cNvSpPr>
          <p:nvPr>
            <p:ph type="dt" sz="half" idx="10"/>
          </p:nvPr>
        </p:nvSpPr>
        <p:spPr/>
        <p:txBody>
          <a:bodyPr/>
          <a:lstStyle/>
          <a:p>
            <a:fld id="{7A312A0F-AC66-497A-8A1F-2B37E9665968}" type="datetimeFigureOut">
              <a:rPr lang="en-US" smtClean="0"/>
              <a:t>12/9/2017</a:t>
            </a:fld>
            <a:endParaRPr lang="en-US"/>
          </a:p>
        </p:txBody>
      </p:sp>
      <p:sp>
        <p:nvSpPr>
          <p:cNvPr id="5" name="Footer Placeholder 4">
            <a:extLst>
              <a:ext uri="{FF2B5EF4-FFF2-40B4-BE49-F238E27FC236}">
                <a16:creationId xmlns:a16="http://schemas.microsoft.com/office/drawing/2014/main" id="{FA460577-AF18-45F5-AE88-D5EDBE33C3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441DD2-B083-49E4-B4CE-9317C8A7BDC6}"/>
              </a:ext>
            </a:extLst>
          </p:cNvPr>
          <p:cNvSpPr>
            <a:spLocks noGrp="1"/>
          </p:cNvSpPr>
          <p:nvPr>
            <p:ph type="sldNum" sz="quarter" idx="12"/>
          </p:nvPr>
        </p:nvSpPr>
        <p:spPr/>
        <p:txBody>
          <a:bodyPr/>
          <a:lstStyle/>
          <a:p>
            <a:fld id="{52F0A4D3-23BC-402E-9279-E96DC7F60997}" type="slidenum">
              <a:rPr lang="en-US" smtClean="0"/>
              <a:t>‹#›</a:t>
            </a:fld>
            <a:endParaRPr lang="en-US"/>
          </a:p>
        </p:txBody>
      </p:sp>
    </p:spTree>
    <p:extLst>
      <p:ext uri="{BB962C8B-B14F-4D97-AF65-F5344CB8AC3E}">
        <p14:creationId xmlns:p14="http://schemas.microsoft.com/office/powerpoint/2010/main" val="95452098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0899B-EBD7-492B-B3B6-DA37A0B425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B1737B-F946-48EB-8583-530C6967F05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6CEA97-BEFE-4FD8-8F34-43DE88D4D36C}"/>
              </a:ext>
            </a:extLst>
          </p:cNvPr>
          <p:cNvSpPr>
            <a:spLocks noGrp="1"/>
          </p:cNvSpPr>
          <p:nvPr>
            <p:ph type="dt" sz="half" idx="10"/>
          </p:nvPr>
        </p:nvSpPr>
        <p:spPr/>
        <p:txBody>
          <a:bodyPr/>
          <a:lstStyle/>
          <a:p>
            <a:fld id="{7A312A0F-AC66-497A-8A1F-2B37E9665968}" type="datetimeFigureOut">
              <a:rPr lang="en-US" smtClean="0"/>
              <a:t>12/9/2017</a:t>
            </a:fld>
            <a:endParaRPr lang="en-US"/>
          </a:p>
        </p:txBody>
      </p:sp>
      <p:sp>
        <p:nvSpPr>
          <p:cNvPr id="5" name="Footer Placeholder 4">
            <a:extLst>
              <a:ext uri="{FF2B5EF4-FFF2-40B4-BE49-F238E27FC236}">
                <a16:creationId xmlns:a16="http://schemas.microsoft.com/office/drawing/2014/main" id="{51FBBA19-B605-41A0-B2CC-845D2AF667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8AB007-3AD4-4B97-B348-09B0C3878472}"/>
              </a:ext>
            </a:extLst>
          </p:cNvPr>
          <p:cNvSpPr>
            <a:spLocks noGrp="1"/>
          </p:cNvSpPr>
          <p:nvPr>
            <p:ph type="sldNum" sz="quarter" idx="12"/>
          </p:nvPr>
        </p:nvSpPr>
        <p:spPr/>
        <p:txBody>
          <a:bodyPr/>
          <a:lstStyle/>
          <a:p>
            <a:fld id="{52F0A4D3-23BC-402E-9279-E96DC7F60997}" type="slidenum">
              <a:rPr lang="en-US" smtClean="0"/>
              <a:t>‹#›</a:t>
            </a:fld>
            <a:endParaRPr lang="en-US"/>
          </a:p>
        </p:txBody>
      </p:sp>
    </p:spTree>
    <p:extLst>
      <p:ext uri="{BB962C8B-B14F-4D97-AF65-F5344CB8AC3E}">
        <p14:creationId xmlns:p14="http://schemas.microsoft.com/office/powerpoint/2010/main" val="375826716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04C3E-C8D8-4782-889C-0EB0722C585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DC4226D-478D-4A1F-A4ED-9A7D1D55B5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57420F6-1F03-44E0-A815-4A583177A59B}"/>
              </a:ext>
            </a:extLst>
          </p:cNvPr>
          <p:cNvSpPr>
            <a:spLocks noGrp="1"/>
          </p:cNvSpPr>
          <p:nvPr>
            <p:ph type="dt" sz="half" idx="10"/>
          </p:nvPr>
        </p:nvSpPr>
        <p:spPr/>
        <p:txBody>
          <a:bodyPr/>
          <a:lstStyle/>
          <a:p>
            <a:fld id="{7A312A0F-AC66-497A-8A1F-2B37E9665968}" type="datetimeFigureOut">
              <a:rPr lang="en-US" smtClean="0"/>
              <a:t>12/9/2017</a:t>
            </a:fld>
            <a:endParaRPr lang="en-US"/>
          </a:p>
        </p:txBody>
      </p:sp>
      <p:sp>
        <p:nvSpPr>
          <p:cNvPr id="5" name="Footer Placeholder 4">
            <a:extLst>
              <a:ext uri="{FF2B5EF4-FFF2-40B4-BE49-F238E27FC236}">
                <a16:creationId xmlns:a16="http://schemas.microsoft.com/office/drawing/2014/main" id="{4D975B1E-F59E-41E5-A3CE-13C3C86518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47F251-C968-4BFC-B35B-10A0A3168E72}"/>
              </a:ext>
            </a:extLst>
          </p:cNvPr>
          <p:cNvSpPr>
            <a:spLocks noGrp="1"/>
          </p:cNvSpPr>
          <p:nvPr>
            <p:ph type="sldNum" sz="quarter" idx="12"/>
          </p:nvPr>
        </p:nvSpPr>
        <p:spPr/>
        <p:txBody>
          <a:bodyPr/>
          <a:lstStyle/>
          <a:p>
            <a:fld id="{52F0A4D3-23BC-402E-9279-E96DC7F60997}" type="slidenum">
              <a:rPr lang="en-US" smtClean="0"/>
              <a:t>‹#›</a:t>
            </a:fld>
            <a:endParaRPr lang="en-US"/>
          </a:p>
        </p:txBody>
      </p:sp>
    </p:spTree>
    <p:extLst>
      <p:ext uri="{BB962C8B-B14F-4D97-AF65-F5344CB8AC3E}">
        <p14:creationId xmlns:p14="http://schemas.microsoft.com/office/powerpoint/2010/main" val="192137667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A7AFD-4292-4941-BEF5-670CE80DAD5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7C10DAF-D742-41F2-9792-CA81069B6C3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DE702FE-27BA-426C-A656-03F6025AB9B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3E301CE-4D4E-4C19-8770-C72761BED299}"/>
              </a:ext>
            </a:extLst>
          </p:cNvPr>
          <p:cNvSpPr>
            <a:spLocks noGrp="1"/>
          </p:cNvSpPr>
          <p:nvPr>
            <p:ph type="dt" sz="half" idx="10"/>
          </p:nvPr>
        </p:nvSpPr>
        <p:spPr/>
        <p:txBody>
          <a:bodyPr/>
          <a:lstStyle/>
          <a:p>
            <a:fld id="{7A312A0F-AC66-497A-8A1F-2B37E9665968}" type="datetimeFigureOut">
              <a:rPr lang="en-US" smtClean="0"/>
              <a:t>12/9/2017</a:t>
            </a:fld>
            <a:endParaRPr lang="en-US"/>
          </a:p>
        </p:txBody>
      </p:sp>
      <p:sp>
        <p:nvSpPr>
          <p:cNvPr id="6" name="Footer Placeholder 5">
            <a:extLst>
              <a:ext uri="{FF2B5EF4-FFF2-40B4-BE49-F238E27FC236}">
                <a16:creationId xmlns:a16="http://schemas.microsoft.com/office/drawing/2014/main" id="{E0A87653-C22F-4CC9-A951-14CE497EF8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50ED0F-B896-4625-B0FB-939181148B6A}"/>
              </a:ext>
            </a:extLst>
          </p:cNvPr>
          <p:cNvSpPr>
            <a:spLocks noGrp="1"/>
          </p:cNvSpPr>
          <p:nvPr>
            <p:ph type="sldNum" sz="quarter" idx="12"/>
          </p:nvPr>
        </p:nvSpPr>
        <p:spPr/>
        <p:txBody>
          <a:bodyPr/>
          <a:lstStyle/>
          <a:p>
            <a:fld id="{52F0A4D3-23BC-402E-9279-E96DC7F60997}" type="slidenum">
              <a:rPr lang="en-US" smtClean="0"/>
              <a:t>‹#›</a:t>
            </a:fld>
            <a:endParaRPr lang="en-US"/>
          </a:p>
        </p:txBody>
      </p:sp>
    </p:spTree>
    <p:extLst>
      <p:ext uri="{BB962C8B-B14F-4D97-AF65-F5344CB8AC3E}">
        <p14:creationId xmlns:p14="http://schemas.microsoft.com/office/powerpoint/2010/main" val="218796459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0F37C-7290-43A4-8B23-340D7827E24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34490B0-1F4C-4226-8297-A7627BE1C5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F487AC2-494F-4318-ACF3-DDE8F89C504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BC370F4-DBA0-4261-B20C-D60D567AA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0C3C78C-5FED-429B-9633-7708CA4B26C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2F2A90-52A2-4780-8350-E920674FF66A}"/>
              </a:ext>
            </a:extLst>
          </p:cNvPr>
          <p:cNvSpPr>
            <a:spLocks noGrp="1"/>
          </p:cNvSpPr>
          <p:nvPr>
            <p:ph type="dt" sz="half" idx="10"/>
          </p:nvPr>
        </p:nvSpPr>
        <p:spPr/>
        <p:txBody>
          <a:bodyPr/>
          <a:lstStyle/>
          <a:p>
            <a:fld id="{7A312A0F-AC66-497A-8A1F-2B37E9665968}" type="datetimeFigureOut">
              <a:rPr lang="en-US" smtClean="0"/>
              <a:t>12/9/2017</a:t>
            </a:fld>
            <a:endParaRPr lang="en-US"/>
          </a:p>
        </p:txBody>
      </p:sp>
      <p:sp>
        <p:nvSpPr>
          <p:cNvPr id="8" name="Footer Placeholder 7">
            <a:extLst>
              <a:ext uri="{FF2B5EF4-FFF2-40B4-BE49-F238E27FC236}">
                <a16:creationId xmlns:a16="http://schemas.microsoft.com/office/drawing/2014/main" id="{E379DA0A-878B-4C61-93E2-608E6F69142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A1428EB-0A42-42BB-B740-D35FD1C5E30E}"/>
              </a:ext>
            </a:extLst>
          </p:cNvPr>
          <p:cNvSpPr>
            <a:spLocks noGrp="1"/>
          </p:cNvSpPr>
          <p:nvPr>
            <p:ph type="sldNum" sz="quarter" idx="12"/>
          </p:nvPr>
        </p:nvSpPr>
        <p:spPr/>
        <p:txBody>
          <a:bodyPr/>
          <a:lstStyle/>
          <a:p>
            <a:fld id="{52F0A4D3-23BC-402E-9279-E96DC7F60997}" type="slidenum">
              <a:rPr lang="en-US" smtClean="0"/>
              <a:t>‹#›</a:t>
            </a:fld>
            <a:endParaRPr lang="en-US"/>
          </a:p>
        </p:txBody>
      </p:sp>
    </p:spTree>
    <p:extLst>
      <p:ext uri="{BB962C8B-B14F-4D97-AF65-F5344CB8AC3E}">
        <p14:creationId xmlns:p14="http://schemas.microsoft.com/office/powerpoint/2010/main" val="198894265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08D8E-C0CD-4AA1-8C72-6EC1F2CF3A4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9514652-EB73-4DD0-9A88-2D82F34740A5}"/>
              </a:ext>
            </a:extLst>
          </p:cNvPr>
          <p:cNvSpPr>
            <a:spLocks noGrp="1"/>
          </p:cNvSpPr>
          <p:nvPr>
            <p:ph type="dt" sz="half" idx="10"/>
          </p:nvPr>
        </p:nvSpPr>
        <p:spPr/>
        <p:txBody>
          <a:bodyPr/>
          <a:lstStyle/>
          <a:p>
            <a:fld id="{7A312A0F-AC66-497A-8A1F-2B37E9665968}" type="datetimeFigureOut">
              <a:rPr lang="en-US" smtClean="0"/>
              <a:t>12/9/2017</a:t>
            </a:fld>
            <a:endParaRPr lang="en-US"/>
          </a:p>
        </p:txBody>
      </p:sp>
      <p:sp>
        <p:nvSpPr>
          <p:cNvPr id="4" name="Footer Placeholder 3">
            <a:extLst>
              <a:ext uri="{FF2B5EF4-FFF2-40B4-BE49-F238E27FC236}">
                <a16:creationId xmlns:a16="http://schemas.microsoft.com/office/drawing/2014/main" id="{38B246F0-BB1A-4763-9EAB-F2D0D41B117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9262A95-ABAD-453F-9389-64C59434C4A2}"/>
              </a:ext>
            </a:extLst>
          </p:cNvPr>
          <p:cNvSpPr>
            <a:spLocks noGrp="1"/>
          </p:cNvSpPr>
          <p:nvPr>
            <p:ph type="sldNum" sz="quarter" idx="12"/>
          </p:nvPr>
        </p:nvSpPr>
        <p:spPr/>
        <p:txBody>
          <a:bodyPr/>
          <a:lstStyle/>
          <a:p>
            <a:fld id="{52F0A4D3-23BC-402E-9279-E96DC7F60997}" type="slidenum">
              <a:rPr lang="en-US" smtClean="0"/>
              <a:t>‹#›</a:t>
            </a:fld>
            <a:endParaRPr lang="en-US"/>
          </a:p>
        </p:txBody>
      </p:sp>
    </p:spTree>
    <p:extLst>
      <p:ext uri="{BB962C8B-B14F-4D97-AF65-F5344CB8AC3E}">
        <p14:creationId xmlns:p14="http://schemas.microsoft.com/office/powerpoint/2010/main" val="90386367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257CD93-C058-401A-AA78-F121FC274B13}"/>
              </a:ext>
            </a:extLst>
          </p:cNvPr>
          <p:cNvSpPr>
            <a:spLocks noGrp="1"/>
          </p:cNvSpPr>
          <p:nvPr>
            <p:ph type="dt" sz="half" idx="10"/>
          </p:nvPr>
        </p:nvSpPr>
        <p:spPr/>
        <p:txBody>
          <a:bodyPr/>
          <a:lstStyle/>
          <a:p>
            <a:fld id="{7A312A0F-AC66-497A-8A1F-2B37E9665968}" type="datetimeFigureOut">
              <a:rPr lang="en-US" smtClean="0"/>
              <a:t>12/9/2017</a:t>
            </a:fld>
            <a:endParaRPr lang="en-US"/>
          </a:p>
        </p:txBody>
      </p:sp>
      <p:sp>
        <p:nvSpPr>
          <p:cNvPr id="3" name="Footer Placeholder 2">
            <a:extLst>
              <a:ext uri="{FF2B5EF4-FFF2-40B4-BE49-F238E27FC236}">
                <a16:creationId xmlns:a16="http://schemas.microsoft.com/office/drawing/2014/main" id="{FC033122-D22E-4D80-9A39-C8B431071B2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08E65BF-1869-483E-871F-E764FAE7319F}"/>
              </a:ext>
            </a:extLst>
          </p:cNvPr>
          <p:cNvSpPr>
            <a:spLocks noGrp="1"/>
          </p:cNvSpPr>
          <p:nvPr>
            <p:ph type="sldNum" sz="quarter" idx="12"/>
          </p:nvPr>
        </p:nvSpPr>
        <p:spPr/>
        <p:txBody>
          <a:bodyPr/>
          <a:lstStyle/>
          <a:p>
            <a:fld id="{52F0A4D3-23BC-402E-9279-E96DC7F60997}" type="slidenum">
              <a:rPr lang="en-US" smtClean="0"/>
              <a:t>‹#›</a:t>
            </a:fld>
            <a:endParaRPr lang="en-US"/>
          </a:p>
        </p:txBody>
      </p:sp>
    </p:spTree>
    <p:extLst>
      <p:ext uri="{BB962C8B-B14F-4D97-AF65-F5344CB8AC3E}">
        <p14:creationId xmlns:p14="http://schemas.microsoft.com/office/powerpoint/2010/main" val="86384388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83087-09DD-4D78-85AD-33789E7D26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C6F8BAD-83FB-4C6F-9C7D-9293EB73649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7D01542-F908-4589-9645-EE5319711F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C7C15F5-0688-4043-861F-6FBFFE7E17F7}"/>
              </a:ext>
            </a:extLst>
          </p:cNvPr>
          <p:cNvSpPr>
            <a:spLocks noGrp="1"/>
          </p:cNvSpPr>
          <p:nvPr>
            <p:ph type="dt" sz="half" idx="10"/>
          </p:nvPr>
        </p:nvSpPr>
        <p:spPr/>
        <p:txBody>
          <a:bodyPr/>
          <a:lstStyle/>
          <a:p>
            <a:fld id="{7A312A0F-AC66-497A-8A1F-2B37E9665968}" type="datetimeFigureOut">
              <a:rPr lang="en-US" smtClean="0"/>
              <a:t>12/9/2017</a:t>
            </a:fld>
            <a:endParaRPr lang="en-US"/>
          </a:p>
        </p:txBody>
      </p:sp>
      <p:sp>
        <p:nvSpPr>
          <p:cNvPr id="6" name="Footer Placeholder 5">
            <a:extLst>
              <a:ext uri="{FF2B5EF4-FFF2-40B4-BE49-F238E27FC236}">
                <a16:creationId xmlns:a16="http://schemas.microsoft.com/office/drawing/2014/main" id="{16ACDFB8-09F1-4878-A854-873142ACBB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E76D51-1427-450B-83E5-277351A70F52}"/>
              </a:ext>
            </a:extLst>
          </p:cNvPr>
          <p:cNvSpPr>
            <a:spLocks noGrp="1"/>
          </p:cNvSpPr>
          <p:nvPr>
            <p:ph type="sldNum" sz="quarter" idx="12"/>
          </p:nvPr>
        </p:nvSpPr>
        <p:spPr/>
        <p:txBody>
          <a:bodyPr/>
          <a:lstStyle/>
          <a:p>
            <a:fld id="{52F0A4D3-23BC-402E-9279-E96DC7F60997}" type="slidenum">
              <a:rPr lang="en-US" smtClean="0"/>
              <a:t>‹#›</a:t>
            </a:fld>
            <a:endParaRPr lang="en-US"/>
          </a:p>
        </p:txBody>
      </p:sp>
    </p:spTree>
    <p:extLst>
      <p:ext uri="{BB962C8B-B14F-4D97-AF65-F5344CB8AC3E}">
        <p14:creationId xmlns:p14="http://schemas.microsoft.com/office/powerpoint/2010/main" val="21718264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4EB2A-6551-4D6B-A097-C4CFB2D271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B5B16ED-6D12-4B27-A012-19F1E1DE09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DB7E7EE-88FA-47F6-8601-C838D47D11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CE77E9C-D5F5-416C-B160-9BAA1908F958}"/>
              </a:ext>
            </a:extLst>
          </p:cNvPr>
          <p:cNvSpPr>
            <a:spLocks noGrp="1"/>
          </p:cNvSpPr>
          <p:nvPr>
            <p:ph type="dt" sz="half" idx="10"/>
          </p:nvPr>
        </p:nvSpPr>
        <p:spPr/>
        <p:txBody>
          <a:bodyPr/>
          <a:lstStyle/>
          <a:p>
            <a:fld id="{7A312A0F-AC66-497A-8A1F-2B37E9665968}" type="datetimeFigureOut">
              <a:rPr lang="en-US" smtClean="0"/>
              <a:t>12/9/2017</a:t>
            </a:fld>
            <a:endParaRPr lang="en-US"/>
          </a:p>
        </p:txBody>
      </p:sp>
      <p:sp>
        <p:nvSpPr>
          <p:cNvPr id="6" name="Footer Placeholder 5">
            <a:extLst>
              <a:ext uri="{FF2B5EF4-FFF2-40B4-BE49-F238E27FC236}">
                <a16:creationId xmlns:a16="http://schemas.microsoft.com/office/drawing/2014/main" id="{80FE4F3E-98FC-487F-9CFA-45274CCEBB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E6A6745-76C1-4B96-A574-7B5EBC51FA5F}"/>
              </a:ext>
            </a:extLst>
          </p:cNvPr>
          <p:cNvSpPr>
            <a:spLocks noGrp="1"/>
          </p:cNvSpPr>
          <p:nvPr>
            <p:ph type="sldNum" sz="quarter" idx="12"/>
          </p:nvPr>
        </p:nvSpPr>
        <p:spPr/>
        <p:txBody>
          <a:bodyPr/>
          <a:lstStyle/>
          <a:p>
            <a:fld id="{52F0A4D3-23BC-402E-9279-E96DC7F60997}" type="slidenum">
              <a:rPr lang="en-US" smtClean="0"/>
              <a:t>‹#›</a:t>
            </a:fld>
            <a:endParaRPr lang="en-US"/>
          </a:p>
        </p:txBody>
      </p:sp>
    </p:spTree>
    <p:extLst>
      <p:ext uri="{BB962C8B-B14F-4D97-AF65-F5344CB8AC3E}">
        <p14:creationId xmlns:p14="http://schemas.microsoft.com/office/powerpoint/2010/main" val="1272630615"/>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7DBE8-B1B3-4826-A65C-EC14551B381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63BDF81-6E74-4BC0-B121-2056EA80B5C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78E8D5-6016-4849-A89A-71125D7A0D04}"/>
              </a:ext>
            </a:extLst>
          </p:cNvPr>
          <p:cNvSpPr>
            <a:spLocks noGrp="1"/>
          </p:cNvSpPr>
          <p:nvPr>
            <p:ph type="dt" sz="half" idx="10"/>
          </p:nvPr>
        </p:nvSpPr>
        <p:spPr/>
        <p:txBody>
          <a:bodyPr/>
          <a:lstStyle/>
          <a:p>
            <a:fld id="{7A312A0F-AC66-497A-8A1F-2B37E9665968}" type="datetimeFigureOut">
              <a:rPr lang="en-US" smtClean="0"/>
              <a:t>12/9/2017</a:t>
            </a:fld>
            <a:endParaRPr lang="en-US"/>
          </a:p>
        </p:txBody>
      </p:sp>
      <p:sp>
        <p:nvSpPr>
          <p:cNvPr id="5" name="Footer Placeholder 4">
            <a:extLst>
              <a:ext uri="{FF2B5EF4-FFF2-40B4-BE49-F238E27FC236}">
                <a16:creationId xmlns:a16="http://schemas.microsoft.com/office/drawing/2014/main" id="{920B7B02-3942-4527-9CC3-90829D1815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4E0459-6A86-4DB9-A8D0-CF8D17E2084F}"/>
              </a:ext>
            </a:extLst>
          </p:cNvPr>
          <p:cNvSpPr>
            <a:spLocks noGrp="1"/>
          </p:cNvSpPr>
          <p:nvPr>
            <p:ph type="sldNum" sz="quarter" idx="12"/>
          </p:nvPr>
        </p:nvSpPr>
        <p:spPr/>
        <p:txBody>
          <a:bodyPr/>
          <a:lstStyle/>
          <a:p>
            <a:fld id="{52F0A4D3-23BC-402E-9279-E96DC7F60997}" type="slidenum">
              <a:rPr lang="en-US" smtClean="0"/>
              <a:t>‹#›</a:t>
            </a:fld>
            <a:endParaRPr lang="en-US"/>
          </a:p>
        </p:txBody>
      </p:sp>
    </p:spTree>
    <p:extLst>
      <p:ext uri="{BB962C8B-B14F-4D97-AF65-F5344CB8AC3E}">
        <p14:creationId xmlns:p14="http://schemas.microsoft.com/office/powerpoint/2010/main" val="11264594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2D8276-F596-41FC-94E7-F0046BEB1E4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359898C-75BC-463C-B25F-B0F2A9A510B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ED397E-E07D-4EDF-B0E3-516EF3D7C83F}"/>
              </a:ext>
            </a:extLst>
          </p:cNvPr>
          <p:cNvSpPr>
            <a:spLocks noGrp="1"/>
          </p:cNvSpPr>
          <p:nvPr>
            <p:ph type="dt" sz="half" idx="10"/>
          </p:nvPr>
        </p:nvSpPr>
        <p:spPr/>
        <p:txBody>
          <a:bodyPr/>
          <a:lstStyle/>
          <a:p>
            <a:fld id="{7A312A0F-AC66-497A-8A1F-2B37E9665968}" type="datetimeFigureOut">
              <a:rPr lang="en-US" smtClean="0"/>
              <a:t>12/9/2017</a:t>
            </a:fld>
            <a:endParaRPr lang="en-US"/>
          </a:p>
        </p:txBody>
      </p:sp>
      <p:sp>
        <p:nvSpPr>
          <p:cNvPr id="5" name="Footer Placeholder 4">
            <a:extLst>
              <a:ext uri="{FF2B5EF4-FFF2-40B4-BE49-F238E27FC236}">
                <a16:creationId xmlns:a16="http://schemas.microsoft.com/office/drawing/2014/main" id="{58D0E667-4EF0-4189-A97E-1ADA61DA2A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3BEA93-3813-4F9E-B481-C19850DAFB03}"/>
              </a:ext>
            </a:extLst>
          </p:cNvPr>
          <p:cNvSpPr>
            <a:spLocks noGrp="1"/>
          </p:cNvSpPr>
          <p:nvPr>
            <p:ph type="sldNum" sz="quarter" idx="12"/>
          </p:nvPr>
        </p:nvSpPr>
        <p:spPr/>
        <p:txBody>
          <a:bodyPr/>
          <a:lstStyle/>
          <a:p>
            <a:fld id="{52F0A4D3-23BC-402E-9279-E96DC7F60997}" type="slidenum">
              <a:rPr lang="en-US" smtClean="0"/>
              <a:t>‹#›</a:t>
            </a:fld>
            <a:endParaRPr lang="en-US"/>
          </a:p>
        </p:txBody>
      </p:sp>
    </p:spTree>
    <p:extLst>
      <p:ext uri="{BB962C8B-B14F-4D97-AF65-F5344CB8AC3E}">
        <p14:creationId xmlns:p14="http://schemas.microsoft.com/office/powerpoint/2010/main" val="48021306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0068671-4D79-49A3-B292-F34CD4A763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FF120C3-237C-45A8-A57E-5701958A37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A1DFCB-0596-4780-985C-2B9133CC28A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312A0F-AC66-497A-8A1F-2B37E9665968}" type="datetimeFigureOut">
              <a:rPr lang="en-US" smtClean="0"/>
              <a:t>12/9/2017</a:t>
            </a:fld>
            <a:endParaRPr lang="en-US"/>
          </a:p>
        </p:txBody>
      </p:sp>
      <p:sp>
        <p:nvSpPr>
          <p:cNvPr id="5" name="Footer Placeholder 4">
            <a:extLst>
              <a:ext uri="{FF2B5EF4-FFF2-40B4-BE49-F238E27FC236}">
                <a16:creationId xmlns:a16="http://schemas.microsoft.com/office/drawing/2014/main" id="{89707C61-3420-4D16-B0B7-2D949899A3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A67A1B4-657B-4D04-9229-BD93D90EAE0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F0A4D3-23BC-402E-9279-E96DC7F60997}" type="slidenum">
              <a:rPr lang="en-US" smtClean="0"/>
              <a:t>‹#›</a:t>
            </a:fld>
            <a:endParaRPr lang="en-US"/>
          </a:p>
        </p:txBody>
      </p:sp>
    </p:spTree>
    <p:extLst>
      <p:ext uri="{BB962C8B-B14F-4D97-AF65-F5344CB8AC3E}">
        <p14:creationId xmlns:p14="http://schemas.microsoft.com/office/powerpoint/2010/main" val="32262902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britannica.com/place/Beijing#toc232376" TargetMode="External"/><Relationship Id="rId2" Type="http://schemas.openxmlformats.org/officeDocument/2006/relationships/hyperlink" Target="http://www.ebeijing.gov.cn/Government/reports/t923608.htm" TargetMode="External"/><Relationship Id="rId1" Type="http://schemas.openxmlformats.org/officeDocument/2006/relationships/slideLayout" Target="../slideLayouts/slideLayout2.xml"/><Relationship Id="rId4" Type="http://schemas.openxmlformats.org/officeDocument/2006/relationships/hyperlink" Target="https://www.travelchinaguide.com/cityguides/beijing.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lumOff val="5000"/>
          </a:schemeClr>
        </a:solidFill>
        <a:effectLst/>
      </p:bgPr>
    </p:bg>
    <p:spTree>
      <p:nvGrpSpPr>
        <p:cNvPr id="1" name=""/>
        <p:cNvGrpSpPr/>
        <p:nvPr/>
      </p:nvGrpSpPr>
      <p:grpSpPr>
        <a:xfrm>
          <a:off x="0" y="0"/>
          <a:ext cx="0" cy="0"/>
          <a:chOff x="0" y="0"/>
          <a:chExt cx="0" cy="0"/>
        </a:xfrm>
      </p:grpSpPr>
      <p:pic>
        <p:nvPicPr>
          <p:cNvPr id="4" name="Picture 3" descr="A picture containing building, sky, factory, city&#10;&#10;Description generated with high confidence">
            <a:extLst>
              <a:ext uri="{FF2B5EF4-FFF2-40B4-BE49-F238E27FC236}">
                <a16:creationId xmlns:a16="http://schemas.microsoft.com/office/drawing/2014/main" id="{344104F9-485F-4014-9047-36BC4E90225F}"/>
              </a:ext>
            </a:extLst>
          </p:cNvPr>
          <p:cNvPicPr>
            <a:picLocks noChangeAspect="1"/>
          </p:cNvPicPr>
          <p:nvPr/>
        </p:nvPicPr>
        <p:blipFill rotWithShape="1">
          <a:blip r:embed="rId2">
            <a:extLst/>
          </a:blip>
          <a:srcRect t="9091"/>
          <a:stretch/>
        </p:blipFill>
        <p:spPr>
          <a:xfrm>
            <a:off x="20" y="10"/>
            <a:ext cx="12191980" cy="4571990"/>
          </a:xfrm>
          <a:prstGeom prst="rect">
            <a:avLst/>
          </a:prstGeom>
        </p:spPr>
      </p:pic>
      <p:cxnSp>
        <p:nvCxnSpPr>
          <p:cNvPr id="39" name="Straight Connector 34">
            <a:extLst>
              <a:ext uri="{FF2B5EF4-FFF2-40B4-BE49-F238E27FC236}">
                <a16:creationId xmlns:a16="http://schemas.microsoft.com/office/drawing/2014/main" id="{E126E481-B945-4179-BD79-05E96E9B29E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229631-EC91-45C4-B59C-85FCEF772037}"/>
              </a:ext>
            </a:extLst>
          </p:cNvPr>
          <p:cNvSpPr>
            <a:spLocks noGrp="1"/>
          </p:cNvSpPr>
          <p:nvPr>
            <p:ph type="ctrTitle"/>
          </p:nvPr>
        </p:nvSpPr>
        <p:spPr>
          <a:xfrm>
            <a:off x="433136" y="5091762"/>
            <a:ext cx="7834193" cy="1264588"/>
          </a:xfrm>
        </p:spPr>
        <p:txBody>
          <a:bodyPr anchor="ctr">
            <a:normAutofit/>
          </a:bodyPr>
          <a:lstStyle/>
          <a:p>
            <a:pPr algn="r"/>
            <a:r>
              <a:rPr lang="en-US"/>
              <a:t>BEIJING CITY</a:t>
            </a:r>
          </a:p>
        </p:txBody>
      </p:sp>
      <p:sp>
        <p:nvSpPr>
          <p:cNvPr id="3" name="Subtitle 2">
            <a:extLst>
              <a:ext uri="{FF2B5EF4-FFF2-40B4-BE49-F238E27FC236}">
                <a16:creationId xmlns:a16="http://schemas.microsoft.com/office/drawing/2014/main" id="{12D9357F-72A9-47D8-8371-5F7F9A45DCCA}"/>
              </a:ext>
            </a:extLst>
          </p:cNvPr>
          <p:cNvSpPr>
            <a:spLocks noGrp="1"/>
          </p:cNvSpPr>
          <p:nvPr>
            <p:ph type="subTitle" idx="1"/>
          </p:nvPr>
        </p:nvSpPr>
        <p:spPr>
          <a:xfrm>
            <a:off x="8499107" y="5091763"/>
            <a:ext cx="2974207" cy="1264587"/>
          </a:xfrm>
        </p:spPr>
        <p:txBody>
          <a:bodyPr anchor="ctr">
            <a:normAutofit/>
          </a:bodyPr>
          <a:lstStyle/>
          <a:p>
            <a:pPr algn="l"/>
            <a:r>
              <a:rPr lang="en-US" sz="1400"/>
              <a:t>Name</a:t>
            </a:r>
          </a:p>
          <a:p>
            <a:pPr algn="l"/>
            <a:r>
              <a:rPr lang="en-US" sz="1400"/>
              <a:t>Urban Studies 350</a:t>
            </a:r>
          </a:p>
          <a:p>
            <a:pPr algn="l"/>
            <a:r>
              <a:rPr lang="en-US" sz="1400"/>
              <a:t>Cities of The World</a:t>
            </a:r>
          </a:p>
          <a:p>
            <a:pPr algn="l"/>
            <a:r>
              <a:rPr lang="en-US" sz="1400"/>
              <a:t>Fall 2016</a:t>
            </a:r>
          </a:p>
          <a:p>
            <a:pPr algn="l"/>
            <a:endParaRPr lang="en-US" sz="1400"/>
          </a:p>
          <a:p>
            <a:pPr algn="l"/>
            <a:endParaRPr lang="en-US" sz="1400"/>
          </a:p>
          <a:p>
            <a:pPr algn="l"/>
            <a:endParaRPr lang="en-US" sz="1400"/>
          </a:p>
        </p:txBody>
      </p:sp>
    </p:spTree>
    <p:extLst>
      <p:ext uri="{BB962C8B-B14F-4D97-AF65-F5344CB8AC3E}">
        <p14:creationId xmlns:p14="http://schemas.microsoft.com/office/powerpoint/2010/main" val="179709309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Arrow Connector 8">
            <a:extLst>
              <a:ext uri="{FF2B5EF4-FFF2-40B4-BE49-F238E27FC236}">
                <a16:creationId xmlns:a16="http://schemas.microsoft.com/office/drawing/2014/main" id="{E4A809D5-3600-46D4-A466-67F2349A54F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93776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4" name="Picture 3" descr="A view of a city&#10;&#10;Description generated with very high confidence">
            <a:extLst>
              <a:ext uri="{FF2B5EF4-FFF2-40B4-BE49-F238E27FC236}">
                <a16:creationId xmlns:a16="http://schemas.microsoft.com/office/drawing/2014/main" id="{276254A9-176A-4EC3-9F1F-536F01A2C5A0}"/>
              </a:ext>
            </a:extLst>
          </p:cNvPr>
          <p:cNvPicPr>
            <a:picLocks noChangeAspect="1"/>
          </p:cNvPicPr>
          <p:nvPr/>
        </p:nvPicPr>
        <p:blipFill rotWithShape="1">
          <a:blip r:embed="rId2"/>
          <a:srcRect l="12092" r="26460" b="-1"/>
          <a:stretch/>
        </p:blipFill>
        <p:spPr>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2" name="Title 1">
            <a:extLst>
              <a:ext uri="{FF2B5EF4-FFF2-40B4-BE49-F238E27FC236}">
                <a16:creationId xmlns:a16="http://schemas.microsoft.com/office/drawing/2014/main" id="{D9841C93-E5B6-472B-8B63-644B39C90ACD}"/>
              </a:ext>
            </a:extLst>
          </p:cNvPr>
          <p:cNvSpPr>
            <a:spLocks noGrp="1"/>
          </p:cNvSpPr>
          <p:nvPr>
            <p:ph type="title"/>
          </p:nvPr>
        </p:nvSpPr>
        <p:spPr>
          <a:xfrm>
            <a:off x="655320" y="365125"/>
            <a:ext cx="5120114" cy="1692794"/>
          </a:xfrm>
        </p:spPr>
        <p:txBody>
          <a:bodyPr>
            <a:normAutofit/>
          </a:bodyPr>
          <a:lstStyle/>
          <a:p>
            <a:r>
              <a:rPr lang="en-US"/>
              <a:t>Table of contents</a:t>
            </a:r>
            <a:endParaRPr lang="en-US" dirty="0"/>
          </a:p>
        </p:txBody>
      </p:sp>
      <p:sp>
        <p:nvSpPr>
          <p:cNvPr id="3" name="Content Placeholder 2">
            <a:extLst>
              <a:ext uri="{FF2B5EF4-FFF2-40B4-BE49-F238E27FC236}">
                <a16:creationId xmlns:a16="http://schemas.microsoft.com/office/drawing/2014/main" id="{7B0F80D5-0428-4DB7-85C9-60A967AA4C4A}"/>
              </a:ext>
            </a:extLst>
          </p:cNvPr>
          <p:cNvSpPr>
            <a:spLocks noGrp="1"/>
          </p:cNvSpPr>
          <p:nvPr>
            <p:ph idx="1"/>
          </p:nvPr>
        </p:nvSpPr>
        <p:spPr>
          <a:xfrm>
            <a:off x="655321" y="2575034"/>
            <a:ext cx="5120113" cy="3462228"/>
          </a:xfrm>
        </p:spPr>
        <p:txBody>
          <a:bodyPr>
            <a:normAutofit/>
          </a:bodyPr>
          <a:lstStyle/>
          <a:p>
            <a:pPr marL="514350" indent="-514350">
              <a:buAutoNum type="arabicPeriod"/>
            </a:pPr>
            <a:r>
              <a:rPr lang="en-US" sz="1800"/>
              <a:t>Introduction</a:t>
            </a:r>
          </a:p>
          <a:p>
            <a:pPr marL="514350" indent="-514350">
              <a:buAutoNum type="arabicPeriod"/>
            </a:pPr>
            <a:r>
              <a:rPr lang="en-US" sz="1800"/>
              <a:t>Methodology</a:t>
            </a:r>
          </a:p>
          <a:p>
            <a:pPr marL="514350" indent="-514350">
              <a:buAutoNum type="arabicPeriod"/>
            </a:pPr>
            <a:r>
              <a:rPr lang="en-US" sz="1800"/>
              <a:t>Site and Situation</a:t>
            </a:r>
          </a:p>
          <a:p>
            <a:pPr marL="514350" indent="-514350">
              <a:buAutoNum type="arabicPeriod"/>
            </a:pPr>
            <a:r>
              <a:rPr lang="en-US" sz="1800"/>
              <a:t>Historical Development</a:t>
            </a:r>
          </a:p>
          <a:p>
            <a:pPr marL="514350" indent="-514350">
              <a:buAutoNum type="arabicPeriod"/>
            </a:pPr>
            <a:r>
              <a:rPr lang="en-US" sz="1800"/>
              <a:t>Contemporary Conditions</a:t>
            </a:r>
          </a:p>
          <a:p>
            <a:pPr marL="514350" indent="-514350">
              <a:buAutoNum type="arabicPeriod"/>
            </a:pPr>
            <a:r>
              <a:rPr lang="en-US" sz="1800"/>
              <a:t>Sustainability</a:t>
            </a:r>
          </a:p>
          <a:p>
            <a:pPr marL="514350" indent="-514350">
              <a:buAutoNum type="arabicPeriod"/>
            </a:pPr>
            <a:r>
              <a:rPr lang="en-US" sz="1800"/>
              <a:t>Challenges of the Future</a:t>
            </a:r>
          </a:p>
          <a:p>
            <a:pPr marL="514350" indent="-514350">
              <a:buAutoNum type="arabicPeriod"/>
            </a:pPr>
            <a:r>
              <a:rPr lang="en-US" sz="1800"/>
              <a:t>Forbidden City</a:t>
            </a:r>
          </a:p>
          <a:p>
            <a:pPr marL="514350" indent="-514350">
              <a:buAutoNum type="arabicPeriod"/>
            </a:pPr>
            <a:r>
              <a:rPr lang="en-US" sz="1800"/>
              <a:t>References</a:t>
            </a:r>
          </a:p>
          <a:p>
            <a:pPr marL="514350" indent="-514350">
              <a:buAutoNum type="arabicPeriod"/>
            </a:pPr>
            <a:endParaRPr lang="en-US" sz="1800"/>
          </a:p>
          <a:p>
            <a:pPr marL="514350" indent="-514350">
              <a:buAutoNum type="arabicPeriod"/>
            </a:pPr>
            <a:endParaRPr lang="en-US" sz="1800"/>
          </a:p>
          <a:p>
            <a:pPr marL="514350" indent="-514350">
              <a:buAutoNum type="arabicPeriod"/>
            </a:pPr>
            <a:endParaRPr lang="en-US" sz="1800"/>
          </a:p>
        </p:txBody>
      </p:sp>
    </p:spTree>
    <p:extLst>
      <p:ext uri="{BB962C8B-B14F-4D97-AF65-F5344CB8AC3E}">
        <p14:creationId xmlns:p14="http://schemas.microsoft.com/office/powerpoint/2010/main" val="287438679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3">
            <a:extLst>
              <a:ext uri="{FF2B5EF4-FFF2-40B4-BE49-F238E27FC236}">
                <a16:creationId xmlns:a16="http://schemas.microsoft.com/office/drawing/2014/main" id="{6FBDFA86-51D3-4729-B154-79691837280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88521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3">
            <a:extLst>
              <a:ext uri="{FF2B5EF4-FFF2-40B4-BE49-F238E27FC236}">
                <a16:creationId xmlns:a16="http://schemas.microsoft.com/office/drawing/2014/main" id="{CA74C011-C06A-4891-B013-EC14558E60AA}"/>
              </a:ext>
            </a:extLst>
          </p:cNvPr>
          <p:cNvPicPr>
            <a:picLocks noChangeAspect="1"/>
          </p:cNvPicPr>
          <p:nvPr/>
        </p:nvPicPr>
        <p:blipFill rotWithShape="1">
          <a:blip r:embed="rId2"/>
          <a:srcRect l="2642" r="1241"/>
          <a:stretch/>
        </p:blipFill>
        <p:spPr>
          <a:xfrm>
            <a:off x="7544017" y="1609443"/>
            <a:ext cx="4007904" cy="3639113"/>
          </a:xfrm>
          <a:prstGeom prst="rect">
            <a:avLst/>
          </a:prstGeom>
        </p:spPr>
      </p:pic>
      <p:cxnSp>
        <p:nvCxnSpPr>
          <p:cNvPr id="19" name="Straight Connector 15">
            <a:extLst>
              <a:ext uri="{FF2B5EF4-FFF2-40B4-BE49-F238E27FC236}">
                <a16:creationId xmlns:a16="http://schemas.microsoft.com/office/drawing/2014/main" id="{0F1CE7C6-BE91-42A7-9214-F33FD918C386}"/>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C2DC5F7-2054-4279-878A-5DDA65EF2F0E}"/>
              </a:ext>
            </a:extLst>
          </p:cNvPr>
          <p:cNvSpPr>
            <a:spLocks noGrp="1"/>
          </p:cNvSpPr>
          <p:nvPr>
            <p:ph type="title"/>
          </p:nvPr>
        </p:nvSpPr>
        <p:spPr>
          <a:xfrm>
            <a:off x="1024129" y="585216"/>
            <a:ext cx="5062511" cy="1499616"/>
          </a:xfrm>
        </p:spPr>
        <p:txBody>
          <a:bodyPr>
            <a:normAutofit/>
          </a:bodyPr>
          <a:lstStyle/>
          <a:p>
            <a:r>
              <a:rPr lang="en-US" dirty="0">
                <a:solidFill>
                  <a:srgbClr val="FFFFFF"/>
                </a:solidFill>
              </a:rPr>
              <a:t>Introduction</a:t>
            </a:r>
          </a:p>
        </p:txBody>
      </p:sp>
      <p:sp>
        <p:nvSpPr>
          <p:cNvPr id="9" name="Content Placeholder 8"/>
          <p:cNvSpPr>
            <a:spLocks noGrp="1"/>
          </p:cNvSpPr>
          <p:nvPr>
            <p:ph idx="1"/>
          </p:nvPr>
        </p:nvSpPr>
        <p:spPr>
          <a:xfrm>
            <a:off x="1024129" y="2286000"/>
            <a:ext cx="5081232" cy="3931920"/>
          </a:xfrm>
        </p:spPr>
        <p:txBody>
          <a:bodyPr>
            <a:normAutofit/>
          </a:bodyPr>
          <a:lstStyle/>
          <a:p>
            <a:r>
              <a:rPr lang="en-US" sz="2000" dirty="0">
                <a:solidFill>
                  <a:srgbClr val="FFFFFF"/>
                </a:solidFill>
              </a:rPr>
              <a:t>Beijing is the Capital City of China.</a:t>
            </a:r>
          </a:p>
          <a:p>
            <a:r>
              <a:rPr lang="en-US" sz="2000" dirty="0">
                <a:solidFill>
                  <a:srgbClr val="FFFFFF"/>
                </a:solidFill>
              </a:rPr>
              <a:t>This paper will cover the history of Beijing City, the site and situation, contemporary conditions  such as the economy, housing social, religion, wealth distribution, traffic, sustainability issues such as Environment: Air quality, Fresh, Food Source and Diet, Sanitary Waste Treatment and Disposal, Solid Waste Disposal, Economy, Social Equity,  Gender Equality, future challenges and finally one of the attraction sites of the city, The Forbidden City.</a:t>
            </a:r>
          </a:p>
        </p:txBody>
      </p:sp>
    </p:spTree>
    <p:extLst>
      <p:ext uri="{BB962C8B-B14F-4D97-AF65-F5344CB8AC3E}">
        <p14:creationId xmlns:p14="http://schemas.microsoft.com/office/powerpoint/2010/main" val="189871662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animEffect transition="in" filter="fade">
                                      <p:cBhvr>
                                        <p:cTn id="14" dur="1000"/>
                                        <p:tgtEl>
                                          <p:spTgt spid="9">
                                            <p:txEl>
                                              <p:pRg st="1" end="1"/>
                                            </p:txEl>
                                          </p:spTgt>
                                        </p:tgtEl>
                                      </p:cBhvr>
                                    </p:animEffect>
                                    <p:anim calcmode="lin" valueType="num">
                                      <p:cBhvr>
                                        <p:cTn id="15"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Content Placeholder 3">
            <a:extLst>
              <a:ext uri="{FF2B5EF4-FFF2-40B4-BE49-F238E27FC236}">
                <a16:creationId xmlns:a16="http://schemas.microsoft.com/office/drawing/2014/main" id="{FDF62208-2EEE-4109-8D02-94134CE15143}"/>
              </a:ext>
            </a:extLst>
          </p:cNvPr>
          <p:cNvPicPr>
            <a:picLocks noChangeAspect="1"/>
          </p:cNvPicPr>
          <p:nvPr/>
        </p:nvPicPr>
        <p:blipFill rotWithShape="1">
          <a:blip r:embed="rId2"/>
          <a:srcRect t="25000"/>
          <a:stretch/>
        </p:blipFill>
        <p:spPr>
          <a:xfrm>
            <a:off x="-1" y="10"/>
            <a:ext cx="12192000" cy="6857990"/>
          </a:xfrm>
          <a:prstGeom prst="rect">
            <a:avLst/>
          </a:prstGeom>
        </p:spPr>
      </p:pic>
      <p:sp>
        <p:nvSpPr>
          <p:cNvPr id="12" name="Freeform 5">
            <a:extLst>
              <a:ext uri="{FF2B5EF4-FFF2-40B4-BE49-F238E27FC236}">
                <a16:creationId xmlns:a16="http://schemas.microsoft.com/office/drawing/2014/main" id="{3CD9DF72-87A3-404E-A828-84CBF11A830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cxnSp>
        <p:nvCxnSpPr>
          <p:cNvPr id="14" name="Straight Connector 13">
            <a:extLst>
              <a:ext uri="{FF2B5EF4-FFF2-40B4-BE49-F238E27FC236}">
                <a16:creationId xmlns:a16="http://schemas.microsoft.com/office/drawing/2014/main" id="{20E3A342-4D61-4E3F-AF90-1AB42AEB96CC}"/>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56C503E-0256-4CD3-A062-C9225F18D62C}"/>
              </a:ext>
            </a:extLst>
          </p:cNvPr>
          <p:cNvSpPr>
            <a:spLocks noGrp="1"/>
          </p:cNvSpPr>
          <p:nvPr>
            <p:ph type="title"/>
          </p:nvPr>
        </p:nvSpPr>
        <p:spPr>
          <a:xfrm>
            <a:off x="709448" y="1913950"/>
            <a:ext cx="4204137" cy="1342754"/>
          </a:xfrm>
        </p:spPr>
        <p:txBody>
          <a:bodyPr>
            <a:normAutofit/>
          </a:bodyPr>
          <a:lstStyle/>
          <a:p>
            <a:pPr algn="ctr"/>
            <a:r>
              <a:rPr lang="en-US" sz="3600"/>
              <a:t>Methodology</a:t>
            </a:r>
          </a:p>
        </p:txBody>
      </p:sp>
      <p:sp>
        <p:nvSpPr>
          <p:cNvPr id="9" name="Content Placeholder 8"/>
          <p:cNvSpPr>
            <a:spLocks noGrp="1"/>
          </p:cNvSpPr>
          <p:nvPr>
            <p:ph idx="1"/>
          </p:nvPr>
        </p:nvSpPr>
        <p:spPr>
          <a:xfrm>
            <a:off x="525516" y="3417573"/>
            <a:ext cx="4593021" cy="2619839"/>
          </a:xfrm>
        </p:spPr>
        <p:txBody>
          <a:bodyPr anchor="ctr">
            <a:normAutofit/>
          </a:bodyPr>
          <a:lstStyle/>
          <a:p>
            <a:r>
              <a:rPr lang="en-US" sz="1800" dirty="0"/>
              <a:t>The information and images about Beijing City were obtained through an intensive internet search from credible sites such as Britannica.com.</a:t>
            </a:r>
          </a:p>
          <a:p>
            <a:r>
              <a:rPr lang="en-US" sz="1800" dirty="0"/>
              <a:t>I also identified a few articles with specific issues such as the sustainability of Beijing city, challenges and major attraction sites.</a:t>
            </a:r>
          </a:p>
        </p:txBody>
      </p:sp>
    </p:spTree>
    <p:extLst>
      <p:ext uri="{BB962C8B-B14F-4D97-AF65-F5344CB8AC3E}">
        <p14:creationId xmlns:p14="http://schemas.microsoft.com/office/powerpoint/2010/main" val="102846824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 name="Content Placeholder 3" descr="A close up of a map&#10;&#10;Description generated with high confidence">
            <a:extLst>
              <a:ext uri="{FF2B5EF4-FFF2-40B4-BE49-F238E27FC236}">
                <a16:creationId xmlns:a16="http://schemas.microsoft.com/office/drawing/2014/main" id="{39445586-0387-4168-99BF-9C76A113052C}"/>
              </a:ext>
            </a:extLst>
          </p:cNvPr>
          <p:cNvPicPr>
            <a:picLocks noChangeAspect="1"/>
          </p:cNvPicPr>
          <p:nvPr/>
        </p:nvPicPr>
        <p:blipFill rotWithShape="1">
          <a:blip r:embed="rId2"/>
          <a:srcRect t="12597" b="9817"/>
          <a:stretch/>
        </p:blipFill>
        <p:spPr>
          <a:xfrm>
            <a:off x="20" y="10"/>
            <a:ext cx="12191980" cy="6857990"/>
          </a:xfrm>
          <a:prstGeom prst="rect">
            <a:avLst/>
          </a:prstGeom>
        </p:spPr>
      </p:pic>
      <p:sp>
        <p:nvSpPr>
          <p:cNvPr id="24" name="Rectangle 21">
            <a:extLst>
              <a:ext uri="{FF2B5EF4-FFF2-40B4-BE49-F238E27FC236}">
                <a16:creationId xmlns:a16="http://schemas.microsoft.com/office/drawing/2014/main" id="{724CD679-7405-4CD3-A92A-9469F279A59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6"/>
            <a:ext cx="5735590" cy="5896743"/>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B99B455-4728-4722-8C59-7C2C9B589FCB}"/>
              </a:ext>
            </a:extLst>
          </p:cNvPr>
          <p:cNvSpPr>
            <a:spLocks noGrp="1"/>
          </p:cNvSpPr>
          <p:nvPr>
            <p:ph type="title"/>
          </p:nvPr>
        </p:nvSpPr>
        <p:spPr>
          <a:xfrm>
            <a:off x="594805" y="640263"/>
            <a:ext cx="5221266" cy="1344975"/>
          </a:xfrm>
        </p:spPr>
        <p:txBody>
          <a:bodyPr>
            <a:normAutofit/>
          </a:bodyPr>
          <a:lstStyle/>
          <a:p>
            <a:r>
              <a:rPr lang="en-US" sz="4000"/>
              <a:t>Site and situation</a:t>
            </a:r>
          </a:p>
        </p:txBody>
      </p:sp>
      <p:sp>
        <p:nvSpPr>
          <p:cNvPr id="9" name="Content Placeholder 8"/>
          <p:cNvSpPr>
            <a:spLocks noGrp="1"/>
          </p:cNvSpPr>
          <p:nvPr>
            <p:ph idx="1"/>
          </p:nvPr>
        </p:nvSpPr>
        <p:spPr>
          <a:xfrm>
            <a:off x="594110" y="2121763"/>
            <a:ext cx="5235490" cy="3773010"/>
          </a:xfrm>
        </p:spPr>
        <p:txBody>
          <a:bodyPr>
            <a:normAutofit/>
          </a:bodyPr>
          <a:lstStyle/>
          <a:p>
            <a:r>
              <a:rPr lang="en-US" sz="1500" dirty="0"/>
              <a:t>Beijing city is located at the north edge of the china plain.</a:t>
            </a:r>
          </a:p>
          <a:p>
            <a:r>
              <a:rPr lang="en-US" sz="1500" dirty="0"/>
              <a:t>Elevation is 30-40 meters above sea level.</a:t>
            </a:r>
          </a:p>
          <a:p>
            <a:r>
              <a:rPr lang="pt-BR" sz="1500" dirty="0"/>
              <a:t> Coordinates are 39°26'-41°03'N  115°03'-117°30’E</a:t>
            </a:r>
          </a:p>
          <a:p>
            <a:r>
              <a:rPr lang="pt-BR" sz="1500" dirty="0"/>
              <a:t>The area of the city is at 1,368 square km.</a:t>
            </a:r>
          </a:p>
          <a:p>
            <a:r>
              <a:rPr lang="pt-BR" sz="1500" dirty="0"/>
              <a:t>As at the year 2020, the city had a population of 19.61 million people. It is the second most populous city in the world.</a:t>
            </a:r>
          </a:p>
          <a:p>
            <a:r>
              <a:rPr lang="en-US" sz="1500" dirty="0"/>
              <a:t>It is a municipality and has 16 urban, suburban and rural districts.</a:t>
            </a:r>
          </a:p>
          <a:p>
            <a:r>
              <a:rPr lang="en-US" sz="1500" dirty="0"/>
              <a:t>The city is almost totally surrounded by Hebei province except a small area in the South East bordering Tianjin Municipality. (Encyclopedia Britannica Inc, 2017)</a:t>
            </a:r>
          </a:p>
        </p:txBody>
      </p:sp>
    </p:spTree>
    <p:extLst>
      <p:ext uri="{BB962C8B-B14F-4D97-AF65-F5344CB8AC3E}">
        <p14:creationId xmlns:p14="http://schemas.microsoft.com/office/powerpoint/2010/main" val="345288945"/>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animEffect transition="in" filter="fade">
                                      <p:cBhvr>
                                        <p:cTn id="14" dur="1000"/>
                                        <p:tgtEl>
                                          <p:spTgt spid="9">
                                            <p:txEl>
                                              <p:pRg st="1" end="1"/>
                                            </p:txEl>
                                          </p:spTgt>
                                        </p:tgtEl>
                                      </p:cBhvr>
                                    </p:animEffect>
                                    <p:anim calcmode="lin" valueType="num">
                                      <p:cBhvr>
                                        <p:cTn id="15"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xEl>
                                              <p:pRg st="2" end="2"/>
                                            </p:txEl>
                                          </p:spTgt>
                                        </p:tgtEl>
                                        <p:attrNameLst>
                                          <p:attrName>style.visibility</p:attrName>
                                        </p:attrNameLst>
                                      </p:cBhvr>
                                      <p:to>
                                        <p:strVal val="visible"/>
                                      </p:to>
                                    </p:set>
                                    <p:animEffect transition="in" filter="fade">
                                      <p:cBhvr>
                                        <p:cTn id="21" dur="1000"/>
                                        <p:tgtEl>
                                          <p:spTgt spid="9">
                                            <p:txEl>
                                              <p:pRg st="2" end="2"/>
                                            </p:txEl>
                                          </p:spTgt>
                                        </p:tgtEl>
                                      </p:cBhvr>
                                    </p:animEffect>
                                    <p:anim calcmode="lin" valueType="num">
                                      <p:cBhvr>
                                        <p:cTn id="22"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xEl>
                                              <p:pRg st="3" end="3"/>
                                            </p:txEl>
                                          </p:spTgt>
                                        </p:tgtEl>
                                        <p:attrNameLst>
                                          <p:attrName>style.visibility</p:attrName>
                                        </p:attrNameLst>
                                      </p:cBhvr>
                                      <p:to>
                                        <p:strVal val="visible"/>
                                      </p:to>
                                    </p:set>
                                    <p:animEffect transition="in" filter="fade">
                                      <p:cBhvr>
                                        <p:cTn id="28" dur="1000"/>
                                        <p:tgtEl>
                                          <p:spTgt spid="9">
                                            <p:txEl>
                                              <p:pRg st="3" end="3"/>
                                            </p:txEl>
                                          </p:spTgt>
                                        </p:tgtEl>
                                      </p:cBhvr>
                                    </p:animEffect>
                                    <p:anim calcmode="lin" valueType="num">
                                      <p:cBhvr>
                                        <p:cTn id="29"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9">
                                            <p:txEl>
                                              <p:pRg st="4" end="4"/>
                                            </p:txEl>
                                          </p:spTgt>
                                        </p:tgtEl>
                                        <p:attrNameLst>
                                          <p:attrName>style.visibility</p:attrName>
                                        </p:attrNameLst>
                                      </p:cBhvr>
                                      <p:to>
                                        <p:strVal val="visible"/>
                                      </p:to>
                                    </p:set>
                                    <p:animEffect transition="in" filter="fade">
                                      <p:cBhvr>
                                        <p:cTn id="35" dur="1000"/>
                                        <p:tgtEl>
                                          <p:spTgt spid="9">
                                            <p:txEl>
                                              <p:pRg st="4" end="4"/>
                                            </p:txEl>
                                          </p:spTgt>
                                        </p:tgtEl>
                                      </p:cBhvr>
                                    </p:animEffect>
                                    <p:anim calcmode="lin" valueType="num">
                                      <p:cBhvr>
                                        <p:cTn id="36"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9">
                                            <p:txEl>
                                              <p:pRg st="5" end="5"/>
                                            </p:txEl>
                                          </p:spTgt>
                                        </p:tgtEl>
                                        <p:attrNameLst>
                                          <p:attrName>style.visibility</p:attrName>
                                        </p:attrNameLst>
                                      </p:cBhvr>
                                      <p:to>
                                        <p:strVal val="visible"/>
                                      </p:to>
                                    </p:set>
                                    <p:animEffect transition="in" filter="fade">
                                      <p:cBhvr>
                                        <p:cTn id="42" dur="1000"/>
                                        <p:tgtEl>
                                          <p:spTgt spid="9">
                                            <p:txEl>
                                              <p:pRg st="5" end="5"/>
                                            </p:txEl>
                                          </p:spTgt>
                                        </p:tgtEl>
                                      </p:cBhvr>
                                    </p:animEffect>
                                    <p:anim calcmode="lin" valueType="num">
                                      <p:cBhvr>
                                        <p:cTn id="43"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9">
                                            <p:txEl>
                                              <p:pRg st="6" end="6"/>
                                            </p:txEl>
                                          </p:spTgt>
                                        </p:tgtEl>
                                        <p:attrNameLst>
                                          <p:attrName>style.visibility</p:attrName>
                                        </p:attrNameLst>
                                      </p:cBhvr>
                                      <p:to>
                                        <p:strVal val="visible"/>
                                      </p:to>
                                    </p:set>
                                    <p:animEffect transition="in" filter="fade">
                                      <p:cBhvr>
                                        <p:cTn id="49" dur="1000"/>
                                        <p:tgtEl>
                                          <p:spTgt spid="9">
                                            <p:txEl>
                                              <p:pRg st="6" end="6"/>
                                            </p:txEl>
                                          </p:spTgt>
                                        </p:tgtEl>
                                      </p:cBhvr>
                                    </p:animEffect>
                                    <p:anim calcmode="lin" valueType="num">
                                      <p:cBhvr>
                                        <p:cTn id="50"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9">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7">
            <a:extLst>
              <a:ext uri="{FF2B5EF4-FFF2-40B4-BE49-F238E27FC236}">
                <a16:creationId xmlns:a16="http://schemas.microsoft.com/office/drawing/2014/main" id="{F98ED85F-DCEE-4B50-802E-71A6E3E12B0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0000"/>
            </a:schemeClr>
          </a:solidFill>
          <a:ln w="127000" cap="sq" cmpd="thinThick">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DDB5A5-BFE2-41F0-9000-3D56F13DB385}"/>
              </a:ext>
            </a:extLst>
          </p:cNvPr>
          <p:cNvSpPr>
            <a:spLocks noGrp="1"/>
          </p:cNvSpPr>
          <p:nvPr>
            <p:ph type="title"/>
          </p:nvPr>
        </p:nvSpPr>
        <p:spPr>
          <a:xfrm>
            <a:off x="838200" y="631825"/>
            <a:ext cx="10515600" cy="1325563"/>
          </a:xfrm>
        </p:spPr>
        <p:txBody>
          <a:bodyPr>
            <a:normAutofit/>
          </a:bodyPr>
          <a:lstStyle/>
          <a:p>
            <a:r>
              <a:rPr lang="en-US"/>
              <a:t>Historical Development</a:t>
            </a:r>
            <a:endParaRPr lang="en-US" dirty="0"/>
          </a:p>
        </p:txBody>
      </p:sp>
      <p:sp>
        <p:nvSpPr>
          <p:cNvPr id="3" name="Content Placeholder 2">
            <a:extLst>
              <a:ext uri="{FF2B5EF4-FFF2-40B4-BE49-F238E27FC236}">
                <a16:creationId xmlns:a16="http://schemas.microsoft.com/office/drawing/2014/main" id="{D411A1E0-C8E6-43D4-869B-40E8A4BFE8CE}"/>
              </a:ext>
            </a:extLst>
          </p:cNvPr>
          <p:cNvSpPr>
            <a:spLocks noGrp="1"/>
          </p:cNvSpPr>
          <p:nvPr>
            <p:ph idx="1"/>
          </p:nvPr>
        </p:nvSpPr>
        <p:spPr>
          <a:xfrm>
            <a:off x="838200" y="2057400"/>
            <a:ext cx="10515600" cy="3871762"/>
          </a:xfrm>
        </p:spPr>
        <p:txBody>
          <a:bodyPr>
            <a:normAutofit lnSpcReduction="10000"/>
          </a:bodyPr>
          <a:lstStyle/>
          <a:p>
            <a:r>
              <a:rPr lang="en-US" sz="1700" dirty="0"/>
              <a:t>230,000-250,000 years ago- Earliest traces of the first human in the city where Peking man lived in the caves of Dragon Bone Hill in </a:t>
            </a:r>
            <a:r>
              <a:rPr lang="en-US" sz="1700" dirty="0" err="1"/>
              <a:t>Fangshan</a:t>
            </a:r>
            <a:r>
              <a:rPr lang="en-US" sz="1700" dirty="0"/>
              <a:t> District.</a:t>
            </a:r>
          </a:p>
          <a:p>
            <a:r>
              <a:rPr lang="en-US" sz="1700" dirty="0"/>
              <a:t>27,000 years ago – Evidence of Paleolithic Homo Sapiens.</a:t>
            </a:r>
          </a:p>
          <a:p>
            <a:r>
              <a:rPr lang="en-US" sz="1700" dirty="0"/>
              <a:t>11thto7th century BC – First walled City, Ji, later named Yanjing.</a:t>
            </a:r>
          </a:p>
          <a:p>
            <a:r>
              <a:rPr lang="en-US" sz="1700" dirty="0"/>
              <a:t>900AD onwards :</a:t>
            </a:r>
          </a:p>
          <a:p>
            <a:pPr marL="0" indent="0">
              <a:buNone/>
            </a:pPr>
            <a:r>
              <a:rPr lang="en-US" sz="1700" dirty="0"/>
              <a:t>Secondary Capital Liao Dynasty (916-1125) </a:t>
            </a:r>
          </a:p>
          <a:p>
            <a:pPr marL="0" indent="0">
              <a:buNone/>
            </a:pPr>
            <a:r>
              <a:rPr lang="en-US" sz="1700" dirty="0"/>
              <a:t>            Capitals of the Jin Dynast(1115-1234), </a:t>
            </a:r>
          </a:p>
          <a:p>
            <a:pPr marL="0" indent="0">
              <a:buNone/>
            </a:pPr>
            <a:r>
              <a:rPr lang="en-US" sz="1700" dirty="0"/>
              <a:t>                                   Yuan Dynasty (1271-1368)</a:t>
            </a:r>
          </a:p>
          <a:p>
            <a:pPr marL="0" indent="0">
              <a:buNone/>
            </a:pPr>
            <a:r>
              <a:rPr lang="en-US" sz="1700" dirty="0"/>
              <a:t>                                   Ming Dynasty (1368-1644) </a:t>
            </a:r>
          </a:p>
          <a:p>
            <a:pPr marL="0" indent="0">
              <a:buNone/>
            </a:pPr>
            <a:r>
              <a:rPr lang="en-US" sz="1700" dirty="0"/>
              <a:t>                                   Qing Dynasty (1644-1919) </a:t>
            </a:r>
          </a:p>
          <a:p>
            <a:r>
              <a:rPr lang="en-US" sz="1700" dirty="0"/>
              <a:t>Beijing was made the capital of the People's Republic of China which was founded on October 1, 1949. (</a:t>
            </a:r>
            <a:r>
              <a:rPr lang="en-US" sz="1600" dirty="0"/>
              <a:t>) (Travel China Guide, 2017)</a:t>
            </a:r>
          </a:p>
          <a:p>
            <a:endParaRPr lang="en-US" sz="1700" dirty="0"/>
          </a:p>
        </p:txBody>
      </p:sp>
    </p:spTree>
    <p:extLst>
      <p:ext uri="{BB962C8B-B14F-4D97-AF65-F5344CB8AC3E}">
        <p14:creationId xmlns:p14="http://schemas.microsoft.com/office/powerpoint/2010/main" val="125703335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073653D-66A0-457C-A7CE-04451546579A}"/>
              </a:ext>
            </a:extLst>
          </p:cNvPr>
          <p:cNvSpPr>
            <a:spLocks noGrp="1"/>
          </p:cNvSpPr>
          <p:nvPr>
            <p:ph type="title"/>
          </p:nvPr>
        </p:nvSpPr>
        <p:spPr>
          <a:xfrm>
            <a:off x="838200" y="963877"/>
            <a:ext cx="2706854" cy="4930246"/>
          </a:xfrm>
        </p:spPr>
        <p:txBody>
          <a:bodyPr>
            <a:normAutofit/>
          </a:bodyPr>
          <a:lstStyle/>
          <a:p>
            <a:pPr algn="r"/>
            <a:r>
              <a:rPr lang="en-US" sz="3200" dirty="0">
                <a:solidFill>
                  <a:schemeClr val="accent1"/>
                </a:solidFill>
              </a:rPr>
              <a:t>Contemporary Conditions</a:t>
            </a:r>
          </a:p>
        </p:txBody>
      </p:sp>
      <p:sp>
        <p:nvSpPr>
          <p:cNvPr id="3" name="Content Placeholder 2">
            <a:extLst>
              <a:ext uri="{FF2B5EF4-FFF2-40B4-BE49-F238E27FC236}">
                <a16:creationId xmlns:a16="http://schemas.microsoft.com/office/drawing/2014/main" id="{6A9614D3-1657-4290-9615-AE6E9E34850B}"/>
              </a:ext>
            </a:extLst>
          </p:cNvPr>
          <p:cNvSpPr>
            <a:spLocks noGrp="1"/>
          </p:cNvSpPr>
          <p:nvPr>
            <p:ph idx="1"/>
          </p:nvPr>
        </p:nvSpPr>
        <p:spPr>
          <a:xfrm>
            <a:off x="4654295" y="963877"/>
            <a:ext cx="6699505" cy="4930246"/>
          </a:xfrm>
        </p:spPr>
        <p:txBody>
          <a:bodyPr anchor="ctr">
            <a:noAutofit/>
          </a:bodyPr>
          <a:lstStyle/>
          <a:p>
            <a:pPr marL="0" indent="0">
              <a:buNone/>
            </a:pPr>
            <a:r>
              <a:rPr lang="en-US" sz="1800" dirty="0"/>
              <a:t>1. Economy – The pillars of Beijing’s economy include: </a:t>
            </a:r>
          </a:p>
          <a:p>
            <a:pPr marL="0" indent="0">
              <a:buNone/>
            </a:pPr>
            <a:r>
              <a:rPr lang="en-US" sz="1800" dirty="0"/>
              <a:t>Agriculture – Vegetables and fruits are grown in a belt encircling the city. </a:t>
            </a:r>
          </a:p>
          <a:p>
            <a:pPr marL="0" indent="0">
              <a:buNone/>
            </a:pPr>
            <a:r>
              <a:rPr lang="en-US" sz="1800" dirty="0"/>
              <a:t>Industry- It is one of China’s most industrialized cities. Some of thee establishments include </a:t>
            </a:r>
            <a:r>
              <a:rPr lang="en-US" sz="1800" dirty="0" err="1"/>
              <a:t>Shoundu</a:t>
            </a:r>
            <a:r>
              <a:rPr lang="en-US" sz="1800" dirty="0"/>
              <a:t> Iron and Steel Works, Daqing oil field and textile industries.</a:t>
            </a:r>
          </a:p>
          <a:p>
            <a:pPr marL="0" indent="0">
              <a:buNone/>
            </a:pPr>
            <a:r>
              <a:rPr lang="en-US" sz="1800" dirty="0"/>
              <a:t> Commerce and Finance – People’s Bank of China which is the national treasury in a centralized banking system.</a:t>
            </a:r>
          </a:p>
          <a:p>
            <a:pPr marL="0" indent="0">
              <a:buNone/>
            </a:pPr>
            <a:r>
              <a:rPr lang="en-US" sz="1800" dirty="0"/>
              <a:t>Tourism – There are cultural and historical attractions such as The Great Wall, The Summer Palace and the tombs of The Ming Emperors.</a:t>
            </a:r>
          </a:p>
          <a:p>
            <a:pPr marL="0" indent="0">
              <a:buNone/>
            </a:pPr>
            <a:r>
              <a:rPr lang="en-US" sz="1800" dirty="0"/>
              <a:t>Transportation – The city is the rail road center of China and also has a dense network of roads radiating from the city. It is also a center of China’s civil air transport linking the city to regional centers at Shanghai, Guangzhou, and Urumqi.</a:t>
            </a:r>
          </a:p>
          <a:p>
            <a:pPr marL="0" indent="0">
              <a:buNone/>
            </a:pPr>
            <a:r>
              <a:rPr lang="en-US" sz="1800" dirty="0"/>
              <a:t>2. Housing – Beijing has rapid population growth and several housing projects have been undertaken since 1949 for factory and office workers. Buildings include apartments, Western style houses, recreation facilities, primary and secondary schools, hotels and nurseries.</a:t>
            </a:r>
          </a:p>
        </p:txBody>
      </p:sp>
    </p:spTree>
    <p:extLst>
      <p:ext uri="{BB962C8B-B14F-4D97-AF65-F5344CB8AC3E}">
        <p14:creationId xmlns:p14="http://schemas.microsoft.com/office/powerpoint/2010/main" val="333194509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9D0D9DC-0D76-473B-8055-582DC453DE2D}"/>
              </a:ext>
            </a:extLst>
          </p:cNvPr>
          <p:cNvSpPr>
            <a:spLocks noGrp="1"/>
          </p:cNvSpPr>
          <p:nvPr>
            <p:ph type="title"/>
          </p:nvPr>
        </p:nvSpPr>
        <p:spPr>
          <a:xfrm>
            <a:off x="838200" y="963877"/>
            <a:ext cx="3494362" cy="4930246"/>
          </a:xfrm>
        </p:spPr>
        <p:txBody>
          <a:bodyPr>
            <a:normAutofit/>
          </a:bodyPr>
          <a:lstStyle/>
          <a:p>
            <a:pPr algn="r"/>
            <a:r>
              <a:rPr lang="en-US">
                <a:solidFill>
                  <a:schemeClr val="accent1"/>
                </a:solidFill>
              </a:rPr>
              <a:t>Contemporary Conditions Continued:</a:t>
            </a:r>
          </a:p>
        </p:txBody>
      </p:sp>
      <p:sp>
        <p:nvSpPr>
          <p:cNvPr id="3" name="Content Placeholder 2">
            <a:extLst>
              <a:ext uri="{FF2B5EF4-FFF2-40B4-BE49-F238E27FC236}">
                <a16:creationId xmlns:a16="http://schemas.microsoft.com/office/drawing/2014/main" id="{19876D65-3ECF-4361-95A6-E9D3DF4CA916}"/>
              </a:ext>
            </a:extLst>
          </p:cNvPr>
          <p:cNvSpPr>
            <a:spLocks noGrp="1"/>
          </p:cNvSpPr>
          <p:nvPr>
            <p:ph idx="1"/>
          </p:nvPr>
        </p:nvSpPr>
        <p:spPr>
          <a:xfrm>
            <a:off x="4976031" y="963877"/>
            <a:ext cx="6377769" cy="4930246"/>
          </a:xfrm>
        </p:spPr>
        <p:txBody>
          <a:bodyPr anchor="ctr">
            <a:normAutofit/>
          </a:bodyPr>
          <a:lstStyle/>
          <a:p>
            <a:pPr marL="0" indent="0">
              <a:buNone/>
            </a:pPr>
            <a:r>
              <a:rPr lang="en-US" sz="2000" dirty="0"/>
              <a:t>3. Social – The people of Beijing practice a wide range of leisure and social activities. Older people meet in tiny restaurants while the younger generation prefers night clubs and the city cafes. There is also wide practice of Chinese boxing, known as the art of tai chi chuan on road sides and parks.</a:t>
            </a:r>
          </a:p>
          <a:p>
            <a:pPr marL="0" indent="0">
              <a:buNone/>
            </a:pPr>
            <a:r>
              <a:rPr lang="en-US" sz="2000" dirty="0"/>
              <a:t>4. Religion – Majority of the population’s religion in Beijing is the Chinese folk religion and Taoism with over 80% followers. Other minor religions include Buddhism, Islam and Christianity.</a:t>
            </a:r>
          </a:p>
          <a:p>
            <a:pPr marL="0" indent="0">
              <a:buNone/>
            </a:pPr>
            <a:r>
              <a:rPr lang="en-US" sz="2000" dirty="0"/>
              <a:t>5.  Sports – Beijing hosted major sports events including the 2008 Summer Olympic and Paralympic Games</a:t>
            </a:r>
          </a:p>
          <a:p>
            <a:pPr marL="0" indent="0">
              <a:buNone/>
            </a:pPr>
            <a:r>
              <a:rPr lang="en-US" sz="2000" dirty="0"/>
              <a:t>6. Traffic- Traffic congestion in the city is a severe problem.</a:t>
            </a:r>
          </a:p>
          <a:p>
            <a:endParaRPr lang="en-US" sz="2000" dirty="0"/>
          </a:p>
        </p:txBody>
      </p:sp>
    </p:spTree>
    <p:extLst>
      <p:ext uri="{BB962C8B-B14F-4D97-AF65-F5344CB8AC3E}">
        <p14:creationId xmlns:p14="http://schemas.microsoft.com/office/powerpoint/2010/main" val="1746964725"/>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EB181E26-89C4-4A14-92DE-0F4C4B0E948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37">
            <a:extLst>
              <a:ext uri="{FF2B5EF4-FFF2-40B4-BE49-F238E27FC236}">
                <a16:creationId xmlns:a16="http://schemas.microsoft.com/office/drawing/2014/main" id="{13958066-7CBD-4B89-8F46-614C4F28BCF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691641"/>
            <a:ext cx="7571262" cy="5166360"/>
          </a:xfrm>
          <a:custGeom>
            <a:avLst/>
            <a:gdLst>
              <a:gd name="connsiteX0" fmla="*/ 0 w 7571262"/>
              <a:gd name="connsiteY0" fmla="*/ 5166360 h 5166360"/>
              <a:gd name="connsiteX1" fmla="*/ 7571262 w 7571262"/>
              <a:gd name="connsiteY1" fmla="*/ 5166360 h 5166360"/>
              <a:gd name="connsiteX2" fmla="*/ 5177382 w 7571262"/>
              <a:gd name="connsiteY2" fmla="*/ 0 h 5166360"/>
              <a:gd name="connsiteX3" fmla="*/ 5171159 w 7571262"/>
              <a:gd name="connsiteY3" fmla="*/ 0 h 5166360"/>
              <a:gd name="connsiteX4" fmla="*/ 3981368 w 7571262"/>
              <a:gd name="connsiteY4" fmla="*/ 0 h 5166360"/>
              <a:gd name="connsiteX5" fmla="*/ 2331323 w 7571262"/>
              <a:gd name="connsiteY5" fmla="*/ 0 h 5166360"/>
              <a:gd name="connsiteX6" fmla="*/ 0 w 7571262"/>
              <a:gd name="connsiteY6" fmla="*/ 0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71262" h="5166360">
                <a:moveTo>
                  <a:pt x="0" y="5166360"/>
                </a:moveTo>
                <a:lnTo>
                  <a:pt x="7571262" y="5166360"/>
                </a:lnTo>
                <a:lnTo>
                  <a:pt x="5177382" y="0"/>
                </a:lnTo>
                <a:lnTo>
                  <a:pt x="5171159" y="0"/>
                </a:lnTo>
                <a:lnTo>
                  <a:pt x="3981368" y="0"/>
                </a:lnTo>
                <a:lnTo>
                  <a:pt x="2331323" y="0"/>
                </a:lnTo>
                <a:lnTo>
                  <a:pt x="0"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A group of people standing in front of a crowd&#10;&#10;Description generated with very high confidence">
            <a:extLst>
              <a:ext uri="{FF2B5EF4-FFF2-40B4-BE49-F238E27FC236}">
                <a16:creationId xmlns:a16="http://schemas.microsoft.com/office/drawing/2014/main" id="{D79C6A03-A27D-431D-8D38-501E191C3D74}"/>
              </a:ext>
            </a:extLst>
          </p:cNvPr>
          <p:cNvPicPr>
            <a:picLocks noChangeAspect="1"/>
          </p:cNvPicPr>
          <p:nvPr/>
        </p:nvPicPr>
        <p:blipFill rotWithShape="1">
          <a:blip r:embed="rId2"/>
          <a:srcRect t="37349" r="2" b="2"/>
          <a:stretch/>
        </p:blipFill>
        <p:spPr>
          <a:xfrm>
            <a:off x="6587330" y="1690689"/>
            <a:ext cx="5604670" cy="2501837"/>
          </a:xfrm>
          <a:custGeom>
            <a:avLst/>
            <a:gdLst>
              <a:gd name="connsiteX0" fmla="*/ 1159248 w 5604670"/>
              <a:gd name="connsiteY0" fmla="*/ 0 h 2501837"/>
              <a:gd name="connsiteX1" fmla="*/ 5604670 w 5604670"/>
              <a:gd name="connsiteY1" fmla="*/ 0 h 2501837"/>
              <a:gd name="connsiteX2" fmla="*/ 5604670 w 5604670"/>
              <a:gd name="connsiteY2" fmla="*/ 2501837 h 2501837"/>
              <a:gd name="connsiteX3" fmla="*/ 0 w 5604670"/>
              <a:gd name="connsiteY3" fmla="*/ 2501837 h 2501837"/>
            </a:gdLst>
            <a:ahLst/>
            <a:cxnLst>
              <a:cxn ang="0">
                <a:pos x="connsiteX0" y="connsiteY0"/>
              </a:cxn>
              <a:cxn ang="0">
                <a:pos x="connsiteX1" y="connsiteY1"/>
              </a:cxn>
              <a:cxn ang="0">
                <a:pos x="connsiteX2" y="connsiteY2"/>
              </a:cxn>
              <a:cxn ang="0">
                <a:pos x="connsiteX3" y="connsiteY3"/>
              </a:cxn>
            </a:cxnLst>
            <a:rect l="l" t="t" r="r" b="b"/>
            <a:pathLst>
              <a:path w="5604670" h="2501837">
                <a:moveTo>
                  <a:pt x="1159248" y="0"/>
                </a:moveTo>
                <a:lnTo>
                  <a:pt x="5604670" y="0"/>
                </a:lnTo>
                <a:lnTo>
                  <a:pt x="5604670" y="2501837"/>
                </a:lnTo>
                <a:lnTo>
                  <a:pt x="0" y="2501837"/>
                </a:lnTo>
                <a:close/>
              </a:path>
            </a:pathLst>
          </a:custGeom>
        </p:spPr>
      </p:pic>
      <p:pic>
        <p:nvPicPr>
          <p:cNvPr id="5" name="Picture 4" descr="A picture containing sky, outdoor, nature, road&#10;&#10;Description generated with very high confidence">
            <a:extLst>
              <a:ext uri="{FF2B5EF4-FFF2-40B4-BE49-F238E27FC236}">
                <a16:creationId xmlns:a16="http://schemas.microsoft.com/office/drawing/2014/main" id="{3586F9B6-4F57-4DC7-BF2D-2FB527AB6F0C}"/>
              </a:ext>
            </a:extLst>
          </p:cNvPr>
          <p:cNvPicPr>
            <a:picLocks noChangeAspect="1"/>
          </p:cNvPicPr>
          <p:nvPr/>
        </p:nvPicPr>
        <p:blipFill rotWithShape="1">
          <a:blip r:embed="rId3"/>
          <a:srcRect t="26950" r="-2" b="12163"/>
          <a:stretch/>
        </p:blipFill>
        <p:spPr>
          <a:xfrm>
            <a:off x="4791075" y="4357117"/>
            <a:ext cx="7400925" cy="2500884"/>
          </a:xfrm>
          <a:custGeom>
            <a:avLst/>
            <a:gdLst>
              <a:gd name="connsiteX0" fmla="*/ 1717230 w 7400925"/>
              <a:gd name="connsiteY0" fmla="*/ 0 h 2500884"/>
              <a:gd name="connsiteX1" fmla="*/ 7400925 w 7400925"/>
              <a:gd name="connsiteY1" fmla="*/ 0 h 2500884"/>
              <a:gd name="connsiteX2" fmla="*/ 7400925 w 7400925"/>
              <a:gd name="connsiteY2" fmla="*/ 2500884 h 2500884"/>
              <a:gd name="connsiteX3" fmla="*/ 0 w 7400925"/>
              <a:gd name="connsiteY3" fmla="*/ 2500884 h 2500884"/>
              <a:gd name="connsiteX4" fmla="*/ 0 w 7400925"/>
              <a:gd name="connsiteY4" fmla="*/ 2500883 h 2500884"/>
              <a:gd name="connsiteX5" fmla="*/ 552186 w 7400925"/>
              <a:gd name="connsiteY5" fmla="*/ 2500883 h 2500884"/>
              <a:gd name="connsiteX6" fmla="*/ 558423 w 7400925"/>
              <a:gd name="connsiteY6" fmla="*/ 2500883 h 2500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00925" h="2500884">
                <a:moveTo>
                  <a:pt x="1717230" y="0"/>
                </a:moveTo>
                <a:lnTo>
                  <a:pt x="7400925" y="0"/>
                </a:lnTo>
                <a:lnTo>
                  <a:pt x="7400925" y="2500884"/>
                </a:lnTo>
                <a:lnTo>
                  <a:pt x="0" y="2500884"/>
                </a:lnTo>
                <a:lnTo>
                  <a:pt x="0" y="2500883"/>
                </a:lnTo>
                <a:lnTo>
                  <a:pt x="552186" y="2500883"/>
                </a:lnTo>
                <a:lnTo>
                  <a:pt x="558423" y="2500883"/>
                </a:lnTo>
                <a:close/>
              </a:path>
            </a:pathLst>
          </a:custGeom>
        </p:spPr>
      </p:pic>
      <p:sp>
        <p:nvSpPr>
          <p:cNvPr id="2" name="Title 1">
            <a:extLst>
              <a:ext uri="{FF2B5EF4-FFF2-40B4-BE49-F238E27FC236}">
                <a16:creationId xmlns:a16="http://schemas.microsoft.com/office/drawing/2014/main" id="{3704B99D-70D8-44A7-B5FB-0E92E2F90357}"/>
              </a:ext>
            </a:extLst>
          </p:cNvPr>
          <p:cNvSpPr>
            <a:spLocks noGrp="1"/>
          </p:cNvSpPr>
          <p:nvPr>
            <p:ph type="title"/>
          </p:nvPr>
        </p:nvSpPr>
        <p:spPr>
          <a:xfrm>
            <a:off x="838200" y="365125"/>
            <a:ext cx="10515600" cy="1325563"/>
          </a:xfrm>
        </p:spPr>
        <p:txBody>
          <a:bodyPr vert="horz" lIns="91440" tIns="45720" rIns="91440" bIns="45720" rtlCol="0">
            <a:normAutofit/>
          </a:bodyPr>
          <a:lstStyle/>
          <a:p>
            <a:r>
              <a:rPr lang="en-US" kern="1200">
                <a:latin typeface="+mj-lt"/>
                <a:ea typeface="+mj-ea"/>
                <a:cs typeface="+mj-cs"/>
              </a:rPr>
              <a:t>Challenges for the future</a:t>
            </a:r>
          </a:p>
        </p:txBody>
      </p:sp>
      <p:sp>
        <p:nvSpPr>
          <p:cNvPr id="3" name="Content Placeholder 2">
            <a:extLst>
              <a:ext uri="{FF2B5EF4-FFF2-40B4-BE49-F238E27FC236}">
                <a16:creationId xmlns:a16="http://schemas.microsoft.com/office/drawing/2014/main" id="{3C7AEB01-7D34-4FAF-B8B0-FAECD47C8629}"/>
              </a:ext>
            </a:extLst>
          </p:cNvPr>
          <p:cNvSpPr>
            <a:spLocks noGrp="1"/>
          </p:cNvSpPr>
          <p:nvPr>
            <p:ph idx="1"/>
          </p:nvPr>
        </p:nvSpPr>
        <p:spPr>
          <a:xfrm>
            <a:off x="838200" y="2015406"/>
            <a:ext cx="5097779" cy="4065986"/>
          </a:xfrm>
        </p:spPr>
        <p:txBody>
          <a:bodyPr vert="horz" lIns="91440" tIns="45720" rIns="91440" bIns="45720" rtlCol="0" anchor="t">
            <a:normAutofit/>
          </a:bodyPr>
          <a:lstStyle/>
          <a:p>
            <a:r>
              <a:rPr lang="en-US" sz="2000" kern="1200" dirty="0">
                <a:solidFill>
                  <a:schemeClr val="bg1"/>
                </a:solidFill>
                <a:latin typeface="+mn-lt"/>
                <a:ea typeface="+mn-ea"/>
                <a:cs typeface="+mn-cs"/>
              </a:rPr>
              <a:t>The two major issues for Beijing include overpopulation and pollution. Air pollution, water pollution and sewage centers</a:t>
            </a:r>
          </a:p>
          <a:p>
            <a:r>
              <a:rPr lang="en-US" sz="2000" kern="1200" dirty="0">
                <a:solidFill>
                  <a:schemeClr val="bg1"/>
                </a:solidFill>
                <a:latin typeface="+mn-lt"/>
                <a:ea typeface="+mn-ea"/>
                <a:cs typeface="+mn-cs"/>
              </a:rPr>
              <a:t>Another future challenge is unpreparedness for a</a:t>
            </a:r>
            <a:r>
              <a:rPr lang="en-US" sz="2000" dirty="0">
                <a:solidFill>
                  <a:schemeClr val="bg1"/>
                </a:solidFill>
              </a:rPr>
              <a:t> mass evacuation due to the unlikely event of a natural disaster such as an earthquake, tropical cyclone, massive storm from the plains, flood, or drought</a:t>
            </a:r>
            <a:endParaRPr lang="en-US" sz="2000" kern="1200" dirty="0">
              <a:solidFill>
                <a:schemeClr val="bg1"/>
              </a:solidFill>
              <a:latin typeface="+mn-lt"/>
              <a:ea typeface="+mn-ea"/>
              <a:cs typeface="+mn-cs"/>
            </a:endParaRPr>
          </a:p>
        </p:txBody>
      </p:sp>
    </p:spTree>
    <p:extLst>
      <p:ext uri="{BB962C8B-B14F-4D97-AF65-F5344CB8AC3E}">
        <p14:creationId xmlns:p14="http://schemas.microsoft.com/office/powerpoint/2010/main" val="321174446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16">
            <a:extLst>
              <a:ext uri="{FF2B5EF4-FFF2-40B4-BE49-F238E27FC236}">
                <a16:creationId xmlns:a16="http://schemas.microsoft.com/office/drawing/2014/main" id="{D7481200-3BB2-4CA3-9D54-1077F6F7653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5992" y="0"/>
            <a:ext cx="4636008" cy="685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B6234E3-82A6-4D5E-A18D-66CCB962E900}"/>
              </a:ext>
            </a:extLst>
          </p:cNvPr>
          <p:cNvSpPr>
            <a:spLocks noGrp="1"/>
          </p:cNvSpPr>
          <p:nvPr>
            <p:ph type="title"/>
          </p:nvPr>
        </p:nvSpPr>
        <p:spPr>
          <a:xfrm>
            <a:off x="8199459" y="642938"/>
            <a:ext cx="3670808" cy="5502264"/>
          </a:xfrm>
        </p:spPr>
        <p:txBody>
          <a:bodyPr>
            <a:normAutofit/>
          </a:bodyPr>
          <a:lstStyle/>
          <a:p>
            <a:r>
              <a:rPr lang="en-US">
                <a:solidFill>
                  <a:srgbClr val="FFFFFF"/>
                </a:solidFill>
              </a:rPr>
              <a:t>Sustainability</a:t>
            </a:r>
          </a:p>
        </p:txBody>
      </p:sp>
      <p:graphicFrame>
        <p:nvGraphicFramePr>
          <p:cNvPr id="22" name="Content Placeholder 2"/>
          <p:cNvGraphicFramePr>
            <a:graphicFrameLocks noGrp="1"/>
          </p:cNvGraphicFramePr>
          <p:nvPr>
            <p:ph idx="1"/>
            <p:extLst>
              <p:ext uri="{D42A27DB-BD31-4B8C-83A1-F6EECF244321}">
                <p14:modId xmlns:p14="http://schemas.microsoft.com/office/powerpoint/2010/main" val="2618862040"/>
              </p:ext>
            </p:extLst>
          </p:nvPr>
        </p:nvGraphicFramePr>
        <p:xfrm>
          <a:off x="642938" y="642938"/>
          <a:ext cx="6269037" cy="5572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5681182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2"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4F209C-C20E-4FA7-B241-1EF4F8D193B2}"/>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690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E4564234-45B0-4ED8-A9E2-199C0017327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0688"/>
            <a:ext cx="12192000" cy="5166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DE4C1D-5A6F-4783-BC11-96A0C9CFC890}"/>
              </a:ext>
            </a:extLst>
          </p:cNvPr>
          <p:cNvSpPr>
            <a:spLocks noGrp="1"/>
          </p:cNvSpPr>
          <p:nvPr>
            <p:ph type="title"/>
          </p:nvPr>
        </p:nvSpPr>
        <p:spPr>
          <a:xfrm>
            <a:off x="838200" y="365125"/>
            <a:ext cx="10515600" cy="1325563"/>
          </a:xfrm>
        </p:spPr>
        <p:txBody>
          <a:bodyPr>
            <a:normAutofit/>
          </a:bodyPr>
          <a:lstStyle/>
          <a:p>
            <a:r>
              <a:rPr lang="en-US">
                <a:solidFill>
                  <a:schemeClr val="bg1">
                    <a:lumMod val="95000"/>
                    <a:lumOff val="5000"/>
                  </a:schemeClr>
                </a:solidFill>
              </a:rPr>
              <a:t>Sustainability Continued</a:t>
            </a:r>
          </a:p>
        </p:txBody>
      </p:sp>
      <p:sp>
        <p:nvSpPr>
          <p:cNvPr id="3" name="Content Placeholder 2">
            <a:extLst>
              <a:ext uri="{FF2B5EF4-FFF2-40B4-BE49-F238E27FC236}">
                <a16:creationId xmlns:a16="http://schemas.microsoft.com/office/drawing/2014/main" id="{0112DBD4-0D4E-4F22-89C8-C676B4A3CC68}"/>
              </a:ext>
            </a:extLst>
          </p:cNvPr>
          <p:cNvSpPr>
            <a:spLocks noGrp="1"/>
          </p:cNvSpPr>
          <p:nvPr>
            <p:ph idx="1"/>
          </p:nvPr>
        </p:nvSpPr>
        <p:spPr>
          <a:xfrm>
            <a:off x="838200" y="2015406"/>
            <a:ext cx="10515600" cy="4065986"/>
          </a:xfrm>
        </p:spPr>
        <p:txBody>
          <a:bodyPr anchor="ctr">
            <a:normAutofit/>
          </a:bodyPr>
          <a:lstStyle/>
          <a:p>
            <a:r>
              <a:rPr lang="en-US" sz="2000" dirty="0"/>
              <a:t>Protection and rationalization in usage of land and water resources. The plan is to find new water sources, reuse waste water, enhancing awareness on the water shortage issue, land rearrangement and re-reclamation and regulation of construction projects.</a:t>
            </a:r>
          </a:p>
          <a:p>
            <a:r>
              <a:rPr lang="en-US" sz="2000" dirty="0"/>
              <a:t>To promote healthy development of the population, the plan is to have a state policy of family planning, readjustment of population distribution and improvement of services such as education and health among others.</a:t>
            </a:r>
          </a:p>
          <a:p>
            <a:r>
              <a:rPr lang="en-US" sz="2000" dirty="0"/>
              <a:t>Promotion of a good ecological environment through afforestation, prevention of soil erosion and greening. (Beijing International, n.d.)</a:t>
            </a:r>
          </a:p>
        </p:txBody>
      </p:sp>
    </p:spTree>
    <p:extLst>
      <p:ext uri="{BB962C8B-B14F-4D97-AF65-F5344CB8AC3E}">
        <p14:creationId xmlns:p14="http://schemas.microsoft.com/office/powerpoint/2010/main" val="34813733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9" name="Straight Arrow Connector 18">
            <a:extLst>
              <a:ext uri="{FF2B5EF4-FFF2-40B4-BE49-F238E27FC236}">
                <a16:creationId xmlns:a16="http://schemas.microsoft.com/office/drawing/2014/main" id="{E4A809D5-3600-46D4-A466-67F2349A54F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93776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22" name="Picture 4" descr="A picture containing water, outdoor, sky, river&#10;&#10;Description generated with very high confidence">
            <a:extLst>
              <a:ext uri="{FF2B5EF4-FFF2-40B4-BE49-F238E27FC236}">
                <a16:creationId xmlns:a16="http://schemas.microsoft.com/office/drawing/2014/main" id="{DE71B683-495B-40CB-89FC-B3413A988F2E}"/>
              </a:ext>
            </a:extLst>
          </p:cNvPr>
          <p:cNvPicPr>
            <a:picLocks noChangeAspect="1"/>
          </p:cNvPicPr>
          <p:nvPr/>
        </p:nvPicPr>
        <p:blipFill rotWithShape="1">
          <a:blip r:embed="rId2"/>
          <a:srcRect l="30454" r="29962"/>
          <a:stretch/>
        </p:blipFill>
        <p:spPr>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2" name="Title 1">
            <a:extLst>
              <a:ext uri="{FF2B5EF4-FFF2-40B4-BE49-F238E27FC236}">
                <a16:creationId xmlns:a16="http://schemas.microsoft.com/office/drawing/2014/main" id="{5B2A8EAC-066B-4A9E-A6CB-19EBE0A8BBD5}"/>
              </a:ext>
            </a:extLst>
          </p:cNvPr>
          <p:cNvSpPr>
            <a:spLocks noGrp="1"/>
          </p:cNvSpPr>
          <p:nvPr>
            <p:ph type="title"/>
          </p:nvPr>
        </p:nvSpPr>
        <p:spPr>
          <a:xfrm>
            <a:off x="655320" y="365125"/>
            <a:ext cx="5120114" cy="1692794"/>
          </a:xfrm>
        </p:spPr>
        <p:txBody>
          <a:bodyPr vert="horz" lIns="91440" tIns="45720" rIns="91440" bIns="45720" rtlCol="0">
            <a:normAutofit/>
          </a:bodyPr>
          <a:lstStyle/>
          <a:p>
            <a:r>
              <a:rPr lang="en-US"/>
              <a:t>Forbidden City – Palace Museum</a:t>
            </a:r>
          </a:p>
        </p:txBody>
      </p:sp>
      <p:sp>
        <p:nvSpPr>
          <p:cNvPr id="7" name="Content Placeholder 6">
            <a:extLst>
              <a:ext uri="{FF2B5EF4-FFF2-40B4-BE49-F238E27FC236}">
                <a16:creationId xmlns:a16="http://schemas.microsoft.com/office/drawing/2014/main" id="{FC1331F5-5620-4EF3-AA9F-6B968A8D99EB}"/>
              </a:ext>
            </a:extLst>
          </p:cNvPr>
          <p:cNvSpPr>
            <a:spLocks noGrp="1"/>
          </p:cNvSpPr>
          <p:nvPr>
            <p:ph idx="1"/>
          </p:nvPr>
        </p:nvSpPr>
        <p:spPr>
          <a:xfrm>
            <a:off x="655321" y="2575034"/>
            <a:ext cx="5120113" cy="3462228"/>
          </a:xfrm>
        </p:spPr>
        <p:txBody>
          <a:bodyPr>
            <a:normAutofit lnSpcReduction="10000"/>
          </a:bodyPr>
          <a:lstStyle/>
          <a:p>
            <a:r>
              <a:rPr lang="en-US" sz="1800" dirty="0"/>
              <a:t>This is one of the attraction sites of Beijing city.</a:t>
            </a:r>
          </a:p>
          <a:p>
            <a:r>
              <a:rPr lang="en-US" sz="1800" dirty="0"/>
              <a:t>It is the Chinese imperial palace from the Ming dynasty to the end of Qing dynasty.</a:t>
            </a:r>
          </a:p>
          <a:p>
            <a:r>
              <a:rPr lang="en-US" sz="1800" dirty="0"/>
              <a:t>Its location is at the center of Beijing city and its architecture and design are considered a masterpiece.</a:t>
            </a:r>
          </a:p>
          <a:p>
            <a:r>
              <a:rPr lang="en-US" sz="1800" dirty="0"/>
              <a:t>It is the world’s largest palace with a coverage of about 74 hectares.</a:t>
            </a:r>
          </a:p>
          <a:p>
            <a:r>
              <a:rPr lang="en-US" sz="1800" dirty="0"/>
              <a:t>When touring the Forbidden City, entry is only allowed through the Meridian gate which is at the south and exit is through the East Prosperity Gate (</a:t>
            </a:r>
            <a:r>
              <a:rPr lang="en-US" sz="1800" dirty="0" err="1"/>
              <a:t>Donghuamen</a:t>
            </a:r>
            <a:r>
              <a:rPr lang="en-US" sz="1800" dirty="0"/>
              <a:t>) or the Gate of Divine Prowess (</a:t>
            </a:r>
            <a:r>
              <a:rPr lang="en-US" sz="1800" dirty="0" err="1"/>
              <a:t>Shenwumen</a:t>
            </a:r>
            <a:r>
              <a:rPr lang="en-US" sz="1800" dirty="0"/>
              <a:t>) (Travel China Guide, 2017)</a:t>
            </a:r>
          </a:p>
          <a:p>
            <a:endParaRPr lang="en-US" sz="1800" dirty="0"/>
          </a:p>
        </p:txBody>
      </p:sp>
    </p:spTree>
    <p:extLst>
      <p:ext uri="{BB962C8B-B14F-4D97-AF65-F5344CB8AC3E}">
        <p14:creationId xmlns:p14="http://schemas.microsoft.com/office/powerpoint/2010/main" val="138119351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fade">
                                      <p:cBhvr>
                                        <p:cTn id="21" dur="1000"/>
                                        <p:tgtEl>
                                          <p:spTgt spid="7">
                                            <p:txEl>
                                              <p:pRg st="2" end="2"/>
                                            </p:txEl>
                                          </p:spTgt>
                                        </p:tgtEl>
                                      </p:cBhvr>
                                    </p:animEffect>
                                    <p:anim calcmode="lin" valueType="num">
                                      <p:cBhvr>
                                        <p:cTn id="22"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xEl>
                                              <p:pRg st="3" end="3"/>
                                            </p:txEl>
                                          </p:spTgt>
                                        </p:tgtEl>
                                        <p:attrNameLst>
                                          <p:attrName>style.visibility</p:attrName>
                                        </p:attrNameLst>
                                      </p:cBhvr>
                                      <p:to>
                                        <p:strVal val="visible"/>
                                      </p:to>
                                    </p:set>
                                    <p:animEffect transition="in" filter="fade">
                                      <p:cBhvr>
                                        <p:cTn id="28" dur="1000"/>
                                        <p:tgtEl>
                                          <p:spTgt spid="7">
                                            <p:txEl>
                                              <p:pRg st="3" end="3"/>
                                            </p:txEl>
                                          </p:spTgt>
                                        </p:tgtEl>
                                      </p:cBhvr>
                                    </p:animEffect>
                                    <p:anim calcmode="lin" valueType="num">
                                      <p:cBhvr>
                                        <p:cTn id="29"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7">
                                            <p:txEl>
                                              <p:pRg st="4" end="4"/>
                                            </p:txEl>
                                          </p:spTgt>
                                        </p:tgtEl>
                                        <p:attrNameLst>
                                          <p:attrName>style.visibility</p:attrName>
                                        </p:attrNameLst>
                                      </p:cBhvr>
                                      <p:to>
                                        <p:strVal val="visible"/>
                                      </p:to>
                                    </p:set>
                                    <p:animEffect transition="in" filter="fade">
                                      <p:cBhvr>
                                        <p:cTn id="35" dur="1000"/>
                                        <p:tgtEl>
                                          <p:spTgt spid="7">
                                            <p:txEl>
                                              <p:pRg st="4" end="4"/>
                                            </p:txEl>
                                          </p:spTgt>
                                        </p:tgtEl>
                                      </p:cBhvr>
                                    </p:animEffect>
                                    <p:anim calcmode="lin" valueType="num">
                                      <p:cBhvr>
                                        <p:cTn id="36"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FADD9-6940-4C8D-9515-5FA41DD0AB8C}"/>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4124F06B-B726-4A46-8408-11141C1ED14B}"/>
              </a:ext>
            </a:extLst>
          </p:cNvPr>
          <p:cNvSpPr>
            <a:spLocks noGrp="1"/>
          </p:cNvSpPr>
          <p:nvPr>
            <p:ph idx="1"/>
          </p:nvPr>
        </p:nvSpPr>
        <p:spPr/>
        <p:txBody>
          <a:bodyPr/>
          <a:lstStyle/>
          <a:p>
            <a:r>
              <a:rPr lang="en-US" dirty="0"/>
              <a:t>Beijing International (n.d.) Promoting Sustainable Development. Retrieved From </a:t>
            </a:r>
            <a:r>
              <a:rPr lang="en-US" dirty="0">
                <a:hlinkClick r:id="rId2"/>
              </a:rPr>
              <a:t>http://www.ebeijing.gov.cn/Government/reports/t923608.htm</a:t>
            </a:r>
            <a:endParaRPr lang="en-US" dirty="0"/>
          </a:p>
          <a:p>
            <a:r>
              <a:rPr lang="en-US" dirty="0"/>
              <a:t>Encyclopedia Britannica Inc (2017) Beijing. Retrieved from </a:t>
            </a:r>
            <a:r>
              <a:rPr lang="en-US" dirty="0">
                <a:hlinkClick r:id="rId3"/>
              </a:rPr>
              <a:t>https://www.britannica.com/place/Beijing#toc232376</a:t>
            </a:r>
            <a:endParaRPr lang="en-US" dirty="0"/>
          </a:p>
          <a:p>
            <a:r>
              <a:rPr lang="en-US" dirty="0"/>
              <a:t>Travel China Guide (2017) Beijing Travel Guide. Retrieved from </a:t>
            </a:r>
            <a:r>
              <a:rPr lang="en-US" dirty="0">
                <a:hlinkClick r:id="rId4"/>
              </a:rPr>
              <a:t>https://www.travelchinaguide.com/cityguides/beijing.htm</a:t>
            </a:r>
            <a:endParaRPr lang="en-US" dirty="0"/>
          </a:p>
          <a:p>
            <a:endParaRPr lang="en-US" dirty="0"/>
          </a:p>
        </p:txBody>
      </p:sp>
    </p:spTree>
    <p:extLst>
      <p:ext uri="{BB962C8B-B14F-4D97-AF65-F5344CB8AC3E}">
        <p14:creationId xmlns:p14="http://schemas.microsoft.com/office/powerpoint/2010/main" val="279094782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1245</Words>
  <Application>Microsoft Office PowerPoint</Application>
  <PresentationFormat>Widescreen</PresentationFormat>
  <Paragraphs>78</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BEIJING CITY</vt:lpstr>
      <vt:lpstr>Table of contents</vt:lpstr>
      <vt:lpstr>Introduction</vt:lpstr>
      <vt:lpstr>Methodology</vt:lpstr>
      <vt:lpstr>Site and situation</vt:lpstr>
      <vt:lpstr>Historical Development</vt:lpstr>
      <vt:lpstr>Contemporary Conditions</vt:lpstr>
      <vt:lpstr>Contemporary Conditions Continued:</vt:lpstr>
      <vt:lpstr>Challenges for the future</vt:lpstr>
      <vt:lpstr>Sustainability</vt:lpstr>
      <vt:lpstr>Sustainability Continued</vt:lpstr>
      <vt:lpstr>Forbidden City – Palace Museum</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2017-12-10T10:24:03Z</dcterms:created>
  <dcterms:modified xsi:type="dcterms:W3CDTF">2017-12-10T10:24:29Z</dcterms:modified>
</cp:coreProperties>
</file>